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60" r:id="rId5"/>
    <p:sldId id="264" r:id="rId6"/>
    <p:sldId id="265" r:id="rId7"/>
    <p:sldId id="266" r:id="rId8"/>
    <p:sldId id="270" r:id="rId9"/>
    <p:sldId id="271" r:id="rId10"/>
    <p:sldId id="272" r:id="rId11"/>
    <p:sldId id="282" r:id="rId12"/>
    <p:sldId id="273" r:id="rId13"/>
    <p:sldId id="283" r:id="rId14"/>
    <p:sldId id="267" r:id="rId15"/>
    <p:sldId id="268" r:id="rId16"/>
    <p:sldId id="269" r:id="rId17"/>
    <p:sldId id="274" r:id="rId18"/>
    <p:sldId id="275" r:id="rId19"/>
    <p:sldId id="276" r:id="rId20"/>
    <p:sldId id="277" r:id="rId21"/>
    <p:sldId id="279" r:id="rId22"/>
    <p:sldId id="280" r:id="rId23"/>
    <p:sldId id="281" r:id="rId24"/>
    <p:sldId id="259"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94"/>
  </p:normalViewPr>
  <p:slideViewPr>
    <p:cSldViewPr snapToGrid="0">
      <p:cViewPr varScale="1">
        <p:scale>
          <a:sx n="62" d="100"/>
          <a:sy n="62" d="100"/>
        </p:scale>
        <p:origin x="8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56F29-2CAA-404A-9DFF-2345110F3A9E}" type="datetimeFigureOut">
              <a:rPr lang="tr-TR" smtClean="0"/>
              <a:t>1.05.2023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600B1-D20A-4329-93F5-ACFAD7E2A8F9}" type="slidenum">
              <a:rPr lang="tr-TR" smtClean="0"/>
              <a:t>‹#›</a:t>
            </a:fld>
            <a:endParaRPr lang="tr-TR"/>
          </a:p>
        </p:txBody>
      </p:sp>
    </p:spTree>
    <p:extLst>
      <p:ext uri="{BB962C8B-B14F-4D97-AF65-F5344CB8AC3E}">
        <p14:creationId xmlns:p14="http://schemas.microsoft.com/office/powerpoint/2010/main" val="33980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04600B1-D20A-4329-93F5-ACFAD7E2A8F9}" type="slidenum">
              <a:rPr lang="tr-TR" smtClean="0"/>
              <a:t>2</a:t>
            </a:fld>
            <a:endParaRPr lang="tr-TR"/>
          </a:p>
        </p:txBody>
      </p:sp>
    </p:spTree>
    <p:extLst>
      <p:ext uri="{BB962C8B-B14F-4D97-AF65-F5344CB8AC3E}">
        <p14:creationId xmlns:p14="http://schemas.microsoft.com/office/powerpoint/2010/main" val="394055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04600B1-D20A-4329-93F5-ACFAD7E2A8F9}" type="slidenum">
              <a:rPr lang="tr-TR" smtClean="0"/>
              <a:t>3</a:t>
            </a:fld>
            <a:endParaRPr lang="tr-TR"/>
          </a:p>
        </p:txBody>
      </p:sp>
    </p:spTree>
    <p:extLst>
      <p:ext uri="{BB962C8B-B14F-4D97-AF65-F5344CB8AC3E}">
        <p14:creationId xmlns:p14="http://schemas.microsoft.com/office/powerpoint/2010/main" val="148906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FCA8E6-AF7C-9B26-52CE-D480BCA2F6C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D6BFEA8-5B5B-FB44-0DEE-D07ABA8505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AA510E6-7186-6DC8-9FD2-0547F960F132}"/>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5" name="Alt Bilgi Yer Tutucusu 4">
            <a:extLst>
              <a:ext uri="{FF2B5EF4-FFF2-40B4-BE49-F238E27FC236}">
                <a16:creationId xmlns:a16="http://schemas.microsoft.com/office/drawing/2014/main" id="{0669A2EA-897D-E98B-000E-DFEC261ADF4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0D79615-F85A-9343-424F-91149738D9DA}"/>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08400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77DB65-1441-96EB-8CC4-99D0976D8E3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724453D-A9C2-55CC-3312-DD50362E2C1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8E8C32-401A-5F60-E7CF-25A863981DEF}"/>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5" name="Alt Bilgi Yer Tutucusu 4">
            <a:extLst>
              <a:ext uri="{FF2B5EF4-FFF2-40B4-BE49-F238E27FC236}">
                <a16:creationId xmlns:a16="http://schemas.microsoft.com/office/drawing/2014/main" id="{5A1BE5B3-4F1C-B522-FDE1-C919B9D0362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ADB91B-F602-35B9-6488-1D9107E50706}"/>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12080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F686BA2-0894-EEEC-F264-FD650B84048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2A428F6-55E8-7D96-1FAE-96F534D4822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666869A-0CF3-C5E9-56BF-98CB49C133AD}"/>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5" name="Alt Bilgi Yer Tutucusu 4">
            <a:extLst>
              <a:ext uri="{FF2B5EF4-FFF2-40B4-BE49-F238E27FC236}">
                <a16:creationId xmlns:a16="http://schemas.microsoft.com/office/drawing/2014/main" id="{ECC8E3A6-B4A3-0550-AA2F-F70E7F7118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274A764-9D66-857C-5423-B9CA949CC701}"/>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352763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A0CBF3-A9C4-F544-E65D-84B1B36893A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38D4CC3-AA84-EA7C-84FB-B93D8F13FB1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4636D5-F40B-CAEB-D0DF-C72C2729D09B}"/>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5" name="Alt Bilgi Yer Tutucusu 4">
            <a:extLst>
              <a:ext uri="{FF2B5EF4-FFF2-40B4-BE49-F238E27FC236}">
                <a16:creationId xmlns:a16="http://schemas.microsoft.com/office/drawing/2014/main" id="{357D192C-95B7-FC8A-6FB1-7FF40BF134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576EBD-9EC4-CD82-DF3E-3708F75E01B4}"/>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00035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FBD9EE-6200-2453-6D9B-B51142E0A9D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2602A7D-E2E9-9E66-36BE-D6E3703EC9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775C54F6-ECB4-84CA-49C2-100257000A3F}"/>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5" name="Alt Bilgi Yer Tutucusu 4">
            <a:extLst>
              <a:ext uri="{FF2B5EF4-FFF2-40B4-BE49-F238E27FC236}">
                <a16:creationId xmlns:a16="http://schemas.microsoft.com/office/drawing/2014/main" id="{0CCA8714-FB57-99D7-036B-D189DB1DE7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50E70D9-AA95-B26E-F021-8E52BC4D487C}"/>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56013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634F00-E266-565F-6DB2-9FF8BC488B3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2675E02-67CF-88E8-201C-C218E96C479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C159035-D2FC-5BAF-5A48-203B7D58724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C361362-AE17-7A8C-4C70-E34DB3E9BE01}"/>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6" name="Alt Bilgi Yer Tutucusu 5">
            <a:extLst>
              <a:ext uri="{FF2B5EF4-FFF2-40B4-BE49-F238E27FC236}">
                <a16:creationId xmlns:a16="http://schemas.microsoft.com/office/drawing/2014/main" id="{E952FB2A-2ACA-D67E-FC39-5A173E76AA2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B8A5A0C-7C30-7776-FE89-94CCFA20888D}"/>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40450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46A9B7-59C7-887F-05B8-E984A303969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091FCD8-0925-BA83-2C3D-0EEA04334A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70BB528-28D5-58E7-A73A-59D6DEDF982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C573DF5-2D8A-35F7-3C58-EDDAEB034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A6F7CA7-4EDC-7B28-F0DB-7DCB044A3E3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1535230-0199-5A2F-03F7-EF7376B8EE28}"/>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8" name="Alt Bilgi Yer Tutucusu 7">
            <a:extLst>
              <a:ext uri="{FF2B5EF4-FFF2-40B4-BE49-F238E27FC236}">
                <a16:creationId xmlns:a16="http://schemas.microsoft.com/office/drawing/2014/main" id="{B77E4BEB-7472-C06D-EFE1-5C52FEBD628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7C6530E-DFD2-6342-24E8-DD95A8B9BF45}"/>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16937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B6C253-1B6F-F7CE-BB95-FAC51E39CF8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69468C7-68B1-FFD9-82BF-69DE910491A4}"/>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4" name="Alt Bilgi Yer Tutucusu 3">
            <a:extLst>
              <a:ext uri="{FF2B5EF4-FFF2-40B4-BE49-F238E27FC236}">
                <a16:creationId xmlns:a16="http://schemas.microsoft.com/office/drawing/2014/main" id="{C5684E1F-3E80-EF3A-F974-4AE44E9CD3A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C16A32D-AA27-E0A0-989B-C9A5AE79A571}"/>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330378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D23DEA-0428-0257-D916-4FA466241066}"/>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3" name="Alt Bilgi Yer Tutucusu 2">
            <a:extLst>
              <a:ext uri="{FF2B5EF4-FFF2-40B4-BE49-F238E27FC236}">
                <a16:creationId xmlns:a16="http://schemas.microsoft.com/office/drawing/2014/main" id="{49E3C20D-8199-72C8-B055-02CF0211F32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0BA0B2C-5E4B-7CB9-1E98-666F9DF31FEB}"/>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2947155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04D1AD-3C3E-7D9D-BBA5-E9626F9998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841AC3F-651D-DADB-1025-FFE88F228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1ABA107-A2AB-C905-4AC7-C6FEA9E06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897C438-06BE-C073-247C-37BFA996E575}"/>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6" name="Alt Bilgi Yer Tutucusu 5">
            <a:extLst>
              <a:ext uri="{FF2B5EF4-FFF2-40B4-BE49-F238E27FC236}">
                <a16:creationId xmlns:a16="http://schemas.microsoft.com/office/drawing/2014/main" id="{2E00589D-E149-741B-0441-95C02106A9D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12EF8FF-5D28-3AA6-D345-830CF48DF675}"/>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27201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17C114-8AFD-5B7E-DD49-51EA8E92E7B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083CD9A-51DB-22C9-B4DB-8097F17F9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1846F4E-4F6E-0FC2-2036-FE6BE4FEE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E7845DD-9DCB-3580-B6FA-9A13492C2007}"/>
              </a:ext>
            </a:extLst>
          </p:cNvPr>
          <p:cNvSpPr>
            <a:spLocks noGrp="1"/>
          </p:cNvSpPr>
          <p:nvPr>
            <p:ph type="dt" sz="half" idx="10"/>
          </p:nvPr>
        </p:nvSpPr>
        <p:spPr/>
        <p:txBody>
          <a:bodyPr/>
          <a:lstStyle/>
          <a:p>
            <a:fld id="{0B908FCF-ABC7-304F-8D2D-40023E45595B}" type="datetimeFigureOut">
              <a:rPr lang="tr-TR" smtClean="0"/>
              <a:t>1.05.2023</a:t>
            </a:fld>
            <a:endParaRPr lang="tr-TR"/>
          </a:p>
        </p:txBody>
      </p:sp>
      <p:sp>
        <p:nvSpPr>
          <p:cNvPr id="6" name="Alt Bilgi Yer Tutucusu 5">
            <a:extLst>
              <a:ext uri="{FF2B5EF4-FFF2-40B4-BE49-F238E27FC236}">
                <a16:creationId xmlns:a16="http://schemas.microsoft.com/office/drawing/2014/main" id="{52F6960C-A7F6-49D7-80F0-DE076D940DA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18C5DBB-E0BF-1461-A10A-188F943AAF30}"/>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89195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E43826F-19B0-EFD2-69CC-9481C25CAD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1529DA2-2E6C-387E-2B91-608FDAF69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D653A3F-0B6A-52F1-A78C-08A47363A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08FCF-ABC7-304F-8D2D-40023E45595B}" type="datetimeFigureOut">
              <a:rPr lang="tr-TR" smtClean="0"/>
              <a:t>1.05.2023</a:t>
            </a:fld>
            <a:endParaRPr lang="tr-TR"/>
          </a:p>
        </p:txBody>
      </p:sp>
      <p:sp>
        <p:nvSpPr>
          <p:cNvPr id="5" name="Alt Bilgi Yer Tutucusu 4">
            <a:extLst>
              <a:ext uri="{FF2B5EF4-FFF2-40B4-BE49-F238E27FC236}">
                <a16:creationId xmlns:a16="http://schemas.microsoft.com/office/drawing/2014/main" id="{AE8C3C42-CE03-9E8A-1882-48CC5C935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CF9335E-4AF4-6779-7C8F-98D40F359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7C390-E726-6B44-BD3B-C3275AA63465}" type="slidenum">
              <a:rPr lang="tr-TR" smtClean="0"/>
              <a:t>‹#›</a:t>
            </a:fld>
            <a:endParaRPr lang="tr-TR"/>
          </a:p>
        </p:txBody>
      </p:sp>
    </p:spTree>
    <p:extLst>
      <p:ext uri="{BB962C8B-B14F-4D97-AF65-F5344CB8AC3E}">
        <p14:creationId xmlns:p14="http://schemas.microsoft.com/office/powerpoint/2010/main" val="568541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emf"/><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emf"/><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emf"/><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fabrika, işaret içeren bir resim&#10;&#10;Açıklama otomatik olarak oluşturuldu">
            <a:extLst>
              <a:ext uri="{FF2B5EF4-FFF2-40B4-BE49-F238E27FC236}">
                <a16:creationId xmlns:a16="http://schemas.microsoft.com/office/drawing/2014/main" id="{03EB4205-6C18-5FAF-3C43-ED0BF0DB9A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BDC88387-1A5C-EB75-92D2-20B594CA3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1495572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10440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2449147" y="476540"/>
            <a:ext cx="7701720" cy="553998"/>
          </a:xfrm>
          <a:prstGeom prst="rect">
            <a:avLst/>
          </a:prstGeom>
          <a:noFill/>
        </p:spPr>
        <p:txBody>
          <a:bodyPr wrap="square" rtlCol="0">
            <a:spAutoFit/>
          </a:bodyPr>
          <a:lstStyle/>
          <a:p>
            <a:r>
              <a:rPr lang="tr-TR" sz="3000" b="1" dirty="0"/>
              <a:t>  LPG Tanklarında Yangınla Mücadele Sistemleri</a:t>
            </a:r>
          </a:p>
        </p:txBody>
      </p:sp>
      <p:sp>
        <p:nvSpPr>
          <p:cNvPr id="9" name="Metin kutusu 8">
            <a:extLst>
              <a:ext uri="{FF2B5EF4-FFF2-40B4-BE49-F238E27FC236}">
                <a16:creationId xmlns:a16="http://schemas.microsoft.com/office/drawing/2014/main" id="{BB9BC0EA-1048-80B9-644C-4FD463D96F48}"/>
              </a:ext>
            </a:extLst>
          </p:cNvPr>
          <p:cNvSpPr txBox="1"/>
          <p:nvPr/>
        </p:nvSpPr>
        <p:spPr>
          <a:xfrm>
            <a:off x="3838842" y="1135179"/>
            <a:ext cx="4284764" cy="553998"/>
          </a:xfrm>
          <a:prstGeom prst="rect">
            <a:avLst/>
          </a:prstGeom>
          <a:noFill/>
        </p:spPr>
        <p:txBody>
          <a:bodyPr wrap="square" rtlCol="0">
            <a:spAutoFit/>
          </a:bodyPr>
          <a:lstStyle/>
          <a:p>
            <a:r>
              <a:rPr lang="tr-TR" sz="3000" b="1" dirty="0"/>
              <a:t>Sulu Mücadele Sistemleri</a:t>
            </a:r>
          </a:p>
        </p:txBody>
      </p:sp>
      <p:pic>
        <p:nvPicPr>
          <p:cNvPr id="5" name="Resim 4">
            <a:extLst>
              <a:ext uri="{FF2B5EF4-FFF2-40B4-BE49-F238E27FC236}">
                <a16:creationId xmlns:a16="http://schemas.microsoft.com/office/drawing/2014/main" id="{257B0D6A-D3CF-4055-F864-8F0DD88CD853}"/>
              </a:ext>
            </a:extLst>
          </p:cNvPr>
          <p:cNvPicPr>
            <a:picLocks noChangeAspect="1"/>
          </p:cNvPicPr>
          <p:nvPr/>
        </p:nvPicPr>
        <p:blipFill>
          <a:blip r:embed="rId5"/>
          <a:stretch>
            <a:fillRect/>
          </a:stretch>
        </p:blipFill>
        <p:spPr>
          <a:xfrm>
            <a:off x="261247" y="2831876"/>
            <a:ext cx="2934016" cy="2431809"/>
          </a:xfrm>
          <a:prstGeom prst="rect">
            <a:avLst/>
          </a:prstGeom>
        </p:spPr>
      </p:pic>
      <p:pic>
        <p:nvPicPr>
          <p:cNvPr id="12" name="Resim 11">
            <a:extLst>
              <a:ext uri="{FF2B5EF4-FFF2-40B4-BE49-F238E27FC236}">
                <a16:creationId xmlns:a16="http://schemas.microsoft.com/office/drawing/2014/main" id="{8C6E643C-BE1F-A7D4-F1C4-4731676D6878}"/>
              </a:ext>
            </a:extLst>
          </p:cNvPr>
          <p:cNvPicPr>
            <a:picLocks noChangeAspect="1"/>
          </p:cNvPicPr>
          <p:nvPr/>
        </p:nvPicPr>
        <p:blipFill>
          <a:blip r:embed="rId6"/>
          <a:stretch>
            <a:fillRect/>
          </a:stretch>
        </p:blipFill>
        <p:spPr>
          <a:xfrm>
            <a:off x="3395676" y="2824182"/>
            <a:ext cx="3945276" cy="2474111"/>
          </a:xfrm>
          <a:prstGeom prst="rect">
            <a:avLst/>
          </a:prstGeom>
        </p:spPr>
      </p:pic>
      <p:pic>
        <p:nvPicPr>
          <p:cNvPr id="15" name="Resim 14">
            <a:extLst>
              <a:ext uri="{FF2B5EF4-FFF2-40B4-BE49-F238E27FC236}">
                <a16:creationId xmlns:a16="http://schemas.microsoft.com/office/drawing/2014/main" id="{FEA3B9A3-6F53-4EDE-52B0-E88EDDC797E9}"/>
              </a:ext>
            </a:extLst>
          </p:cNvPr>
          <p:cNvPicPr>
            <a:picLocks noChangeAspect="1"/>
          </p:cNvPicPr>
          <p:nvPr/>
        </p:nvPicPr>
        <p:blipFill>
          <a:blip r:embed="rId7"/>
          <a:stretch>
            <a:fillRect/>
          </a:stretch>
        </p:blipFill>
        <p:spPr>
          <a:xfrm>
            <a:off x="7581134" y="2778933"/>
            <a:ext cx="4061751" cy="2474111"/>
          </a:xfrm>
          <a:prstGeom prst="rect">
            <a:avLst/>
          </a:prstGeom>
        </p:spPr>
      </p:pic>
      <p:sp>
        <p:nvSpPr>
          <p:cNvPr id="20" name="Metin kutusu 19">
            <a:extLst>
              <a:ext uri="{FF2B5EF4-FFF2-40B4-BE49-F238E27FC236}">
                <a16:creationId xmlns:a16="http://schemas.microsoft.com/office/drawing/2014/main" id="{15D6F139-7EB5-941E-F5CE-EEBEE1F7D229}"/>
              </a:ext>
            </a:extLst>
          </p:cNvPr>
          <p:cNvSpPr txBox="1"/>
          <p:nvPr/>
        </p:nvSpPr>
        <p:spPr>
          <a:xfrm>
            <a:off x="358078" y="2154767"/>
            <a:ext cx="2794571" cy="369332"/>
          </a:xfrm>
          <a:prstGeom prst="rect">
            <a:avLst/>
          </a:prstGeom>
          <a:noFill/>
        </p:spPr>
        <p:txBody>
          <a:bodyPr wrap="square" rtlCol="0">
            <a:spAutoFit/>
          </a:bodyPr>
          <a:lstStyle/>
          <a:p>
            <a:r>
              <a:rPr lang="tr-TR" b="1" dirty="0"/>
              <a:t>    </a:t>
            </a:r>
            <a:r>
              <a:rPr lang="tr-TR" b="1" dirty="0" err="1"/>
              <a:t>Sprinkler</a:t>
            </a:r>
            <a:r>
              <a:rPr lang="tr-TR" b="1" dirty="0"/>
              <a:t> Sistemi</a:t>
            </a:r>
          </a:p>
        </p:txBody>
      </p:sp>
      <p:sp>
        <p:nvSpPr>
          <p:cNvPr id="22" name="Metin kutusu 21">
            <a:extLst>
              <a:ext uri="{FF2B5EF4-FFF2-40B4-BE49-F238E27FC236}">
                <a16:creationId xmlns:a16="http://schemas.microsoft.com/office/drawing/2014/main" id="{1CAA4830-5865-086E-5DCA-FF2B8D5D0FEA}"/>
              </a:ext>
            </a:extLst>
          </p:cNvPr>
          <p:cNvSpPr txBox="1"/>
          <p:nvPr/>
        </p:nvSpPr>
        <p:spPr>
          <a:xfrm>
            <a:off x="4122749" y="2102162"/>
            <a:ext cx="1973250" cy="369332"/>
          </a:xfrm>
          <a:prstGeom prst="rect">
            <a:avLst/>
          </a:prstGeom>
          <a:noFill/>
        </p:spPr>
        <p:txBody>
          <a:bodyPr wrap="square" rtlCol="0">
            <a:spAutoFit/>
          </a:bodyPr>
          <a:lstStyle/>
          <a:p>
            <a:r>
              <a:rPr lang="tr-TR" b="1" dirty="0"/>
              <a:t>Su Monitörleri</a:t>
            </a:r>
          </a:p>
        </p:txBody>
      </p:sp>
      <p:sp>
        <p:nvSpPr>
          <p:cNvPr id="23" name="Metin kutusu 22">
            <a:extLst>
              <a:ext uri="{FF2B5EF4-FFF2-40B4-BE49-F238E27FC236}">
                <a16:creationId xmlns:a16="http://schemas.microsoft.com/office/drawing/2014/main" id="{A4DDC54A-C2A0-18E6-C2FA-0449E881D409}"/>
              </a:ext>
            </a:extLst>
          </p:cNvPr>
          <p:cNvSpPr txBox="1"/>
          <p:nvPr/>
        </p:nvSpPr>
        <p:spPr>
          <a:xfrm>
            <a:off x="8179498" y="2102162"/>
            <a:ext cx="3450405" cy="369332"/>
          </a:xfrm>
          <a:prstGeom prst="rect">
            <a:avLst/>
          </a:prstGeom>
          <a:noFill/>
        </p:spPr>
        <p:txBody>
          <a:bodyPr wrap="square" rtlCol="0">
            <a:spAutoFit/>
          </a:bodyPr>
          <a:lstStyle/>
          <a:p>
            <a:r>
              <a:rPr lang="tr-TR" b="1" dirty="0"/>
              <a:t>Hidrant ve Yangın Hortumları</a:t>
            </a:r>
          </a:p>
        </p:txBody>
      </p:sp>
    </p:spTree>
    <p:extLst>
      <p:ext uri="{BB962C8B-B14F-4D97-AF65-F5344CB8AC3E}">
        <p14:creationId xmlns:p14="http://schemas.microsoft.com/office/powerpoint/2010/main" val="184231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10440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2449147" y="476540"/>
            <a:ext cx="7701720" cy="553998"/>
          </a:xfrm>
          <a:prstGeom prst="rect">
            <a:avLst/>
          </a:prstGeom>
          <a:noFill/>
        </p:spPr>
        <p:txBody>
          <a:bodyPr wrap="square" rtlCol="0">
            <a:spAutoFit/>
          </a:bodyPr>
          <a:lstStyle/>
          <a:p>
            <a:r>
              <a:rPr lang="tr-TR" sz="3000" b="1" dirty="0"/>
              <a:t>  LPG Tanklarında Yangınla Mücadele Sistemleri</a:t>
            </a:r>
          </a:p>
        </p:txBody>
      </p:sp>
      <p:sp>
        <p:nvSpPr>
          <p:cNvPr id="9" name="Metin kutusu 8">
            <a:extLst>
              <a:ext uri="{FF2B5EF4-FFF2-40B4-BE49-F238E27FC236}">
                <a16:creationId xmlns:a16="http://schemas.microsoft.com/office/drawing/2014/main" id="{BB9BC0EA-1048-80B9-644C-4FD463D96F48}"/>
              </a:ext>
            </a:extLst>
          </p:cNvPr>
          <p:cNvSpPr txBox="1"/>
          <p:nvPr/>
        </p:nvSpPr>
        <p:spPr>
          <a:xfrm>
            <a:off x="3838842" y="1135179"/>
            <a:ext cx="4284764" cy="553998"/>
          </a:xfrm>
          <a:prstGeom prst="rect">
            <a:avLst/>
          </a:prstGeom>
          <a:noFill/>
        </p:spPr>
        <p:txBody>
          <a:bodyPr wrap="square" rtlCol="0">
            <a:spAutoFit/>
          </a:bodyPr>
          <a:lstStyle/>
          <a:p>
            <a:r>
              <a:rPr lang="tr-TR" sz="3000" b="1" dirty="0"/>
              <a:t>Sulu Mücadele Sistemleri</a:t>
            </a:r>
          </a:p>
        </p:txBody>
      </p:sp>
      <p:sp>
        <p:nvSpPr>
          <p:cNvPr id="4" name="Metin kutusu 3">
            <a:extLst>
              <a:ext uri="{FF2B5EF4-FFF2-40B4-BE49-F238E27FC236}">
                <a16:creationId xmlns:a16="http://schemas.microsoft.com/office/drawing/2014/main" id="{C73953F5-543F-BC57-273D-C7D8A815E224}"/>
              </a:ext>
            </a:extLst>
          </p:cNvPr>
          <p:cNvSpPr txBox="1"/>
          <p:nvPr/>
        </p:nvSpPr>
        <p:spPr>
          <a:xfrm>
            <a:off x="854609" y="1770540"/>
            <a:ext cx="10469366" cy="1200329"/>
          </a:xfrm>
          <a:prstGeom prst="rect">
            <a:avLst/>
          </a:prstGeom>
          <a:noFill/>
        </p:spPr>
        <p:txBody>
          <a:bodyPr wrap="square">
            <a:spAutoFit/>
          </a:bodyPr>
          <a:lstStyle/>
          <a:p>
            <a:pPr marL="285750" indent="-285750">
              <a:buFont typeface="Arial" panose="020B0604020202020204" pitchFamily="34" charset="0"/>
              <a:buChar char="•"/>
            </a:pPr>
            <a:r>
              <a:rPr lang="tr-TR" dirty="0"/>
              <a:t>LPG Tanklarında yangınla mücadele kapsamında </a:t>
            </a:r>
            <a:r>
              <a:rPr lang="tr-TR" dirty="0" err="1"/>
              <a:t>sprink</a:t>
            </a:r>
            <a:r>
              <a:rPr lang="tr-TR" dirty="0"/>
              <a:t> sistemi bulunmalıdır.</a:t>
            </a:r>
          </a:p>
          <a:p>
            <a:pPr marL="285750" indent="-285750">
              <a:buFont typeface="Arial" panose="020B0604020202020204" pitchFamily="34" charset="0"/>
              <a:buChar char="•"/>
            </a:pPr>
            <a:r>
              <a:rPr lang="tr-TR" dirty="0"/>
              <a:t>Projelendirme en riskli olan ve yangına maruz kalan tankın tüm yüzey alanı, komşu tanlarının yüzey alanın yarısı için, her m2 için10 </a:t>
            </a:r>
            <a:r>
              <a:rPr lang="tr-TR" dirty="0" err="1"/>
              <a:t>lt</a:t>
            </a:r>
            <a:r>
              <a:rPr lang="tr-TR" dirty="0"/>
              <a:t>/</a:t>
            </a:r>
            <a:r>
              <a:rPr lang="tr-TR" dirty="0" err="1"/>
              <a:t>dak</a:t>
            </a:r>
            <a:r>
              <a:rPr lang="tr-TR" dirty="0"/>
              <a:t>. su sağlayacak şekilde dizayn edilmelidir.</a:t>
            </a:r>
          </a:p>
          <a:p>
            <a:pPr marL="285750" indent="-285750">
              <a:buFont typeface="Arial" panose="020B0604020202020204" pitchFamily="34" charset="0"/>
              <a:buChar char="•"/>
            </a:pPr>
            <a:r>
              <a:rPr lang="tr-TR" dirty="0"/>
              <a:t>Su deposunun ve yangın pompalarının, bu debiyi 60 dakika karşılayabilecek kapasitede olması gereklidir.</a:t>
            </a:r>
          </a:p>
        </p:txBody>
      </p:sp>
      <p:pic>
        <p:nvPicPr>
          <p:cNvPr id="5" name="Resim 4">
            <a:extLst>
              <a:ext uri="{FF2B5EF4-FFF2-40B4-BE49-F238E27FC236}">
                <a16:creationId xmlns:a16="http://schemas.microsoft.com/office/drawing/2014/main" id="{793FEF2A-AF69-22F4-0EFA-BA90EF555D31}"/>
              </a:ext>
            </a:extLst>
          </p:cNvPr>
          <p:cNvPicPr>
            <a:picLocks noChangeAspect="1"/>
          </p:cNvPicPr>
          <p:nvPr/>
        </p:nvPicPr>
        <p:blipFill>
          <a:blip r:embed="rId5"/>
          <a:stretch>
            <a:fillRect/>
          </a:stretch>
        </p:blipFill>
        <p:spPr>
          <a:xfrm>
            <a:off x="819416" y="3428999"/>
            <a:ext cx="5006030" cy="2631085"/>
          </a:xfrm>
          <a:prstGeom prst="rect">
            <a:avLst/>
          </a:prstGeom>
        </p:spPr>
      </p:pic>
      <p:pic>
        <p:nvPicPr>
          <p:cNvPr id="10" name="Resim 9">
            <a:extLst>
              <a:ext uri="{FF2B5EF4-FFF2-40B4-BE49-F238E27FC236}">
                <a16:creationId xmlns:a16="http://schemas.microsoft.com/office/drawing/2014/main" id="{C1E23BE9-905A-74BC-F22A-C95AC6B2F500}"/>
              </a:ext>
            </a:extLst>
          </p:cNvPr>
          <p:cNvPicPr>
            <a:picLocks noChangeAspect="1"/>
          </p:cNvPicPr>
          <p:nvPr/>
        </p:nvPicPr>
        <p:blipFill>
          <a:blip r:embed="rId6"/>
          <a:stretch>
            <a:fillRect/>
          </a:stretch>
        </p:blipFill>
        <p:spPr>
          <a:xfrm>
            <a:off x="5825446" y="3429001"/>
            <a:ext cx="5322044" cy="2521248"/>
          </a:xfrm>
          <a:prstGeom prst="rect">
            <a:avLst/>
          </a:prstGeom>
        </p:spPr>
      </p:pic>
    </p:spTree>
    <p:extLst>
      <p:ext uri="{BB962C8B-B14F-4D97-AF65-F5344CB8AC3E}">
        <p14:creationId xmlns:p14="http://schemas.microsoft.com/office/powerpoint/2010/main" val="138150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sp>
        <p:nvSpPr>
          <p:cNvPr id="2" name="Metin kutusu 1">
            <a:extLst>
              <a:ext uri="{FF2B5EF4-FFF2-40B4-BE49-F238E27FC236}">
                <a16:creationId xmlns:a16="http://schemas.microsoft.com/office/drawing/2014/main" id="{B8F7D239-D8AC-95CD-0B52-CE344A7654E9}"/>
              </a:ext>
            </a:extLst>
          </p:cNvPr>
          <p:cNvSpPr txBox="1"/>
          <p:nvPr/>
        </p:nvSpPr>
        <p:spPr>
          <a:xfrm>
            <a:off x="2449147" y="476540"/>
            <a:ext cx="7701720" cy="553998"/>
          </a:xfrm>
          <a:prstGeom prst="rect">
            <a:avLst/>
          </a:prstGeom>
          <a:noFill/>
        </p:spPr>
        <p:txBody>
          <a:bodyPr wrap="square" rtlCol="0">
            <a:spAutoFit/>
          </a:bodyPr>
          <a:lstStyle/>
          <a:p>
            <a:r>
              <a:rPr lang="tr-TR" sz="3000" b="1" dirty="0"/>
              <a:t>  LPG Tanklarında Yangınla Mücadele Sistemleri</a:t>
            </a:r>
          </a:p>
        </p:txBody>
      </p:sp>
      <p:sp>
        <p:nvSpPr>
          <p:cNvPr id="9" name="Metin kutusu 8">
            <a:extLst>
              <a:ext uri="{FF2B5EF4-FFF2-40B4-BE49-F238E27FC236}">
                <a16:creationId xmlns:a16="http://schemas.microsoft.com/office/drawing/2014/main" id="{BB9BC0EA-1048-80B9-644C-4FD463D96F48}"/>
              </a:ext>
            </a:extLst>
          </p:cNvPr>
          <p:cNvSpPr txBox="1"/>
          <p:nvPr/>
        </p:nvSpPr>
        <p:spPr>
          <a:xfrm>
            <a:off x="3620480" y="1014649"/>
            <a:ext cx="4553086" cy="553998"/>
          </a:xfrm>
          <a:prstGeom prst="rect">
            <a:avLst/>
          </a:prstGeom>
          <a:noFill/>
        </p:spPr>
        <p:txBody>
          <a:bodyPr wrap="square" rtlCol="0">
            <a:spAutoFit/>
          </a:bodyPr>
          <a:lstStyle/>
          <a:p>
            <a:r>
              <a:rPr lang="tr-TR" sz="3000" b="1" dirty="0" err="1"/>
              <a:t>Fireproofing</a:t>
            </a:r>
            <a:r>
              <a:rPr lang="tr-TR" sz="3000" b="1" dirty="0"/>
              <a:t> Uygulamaları</a:t>
            </a:r>
          </a:p>
        </p:txBody>
      </p:sp>
      <p:pic>
        <p:nvPicPr>
          <p:cNvPr id="4" name="Resim 3">
            <a:extLst>
              <a:ext uri="{FF2B5EF4-FFF2-40B4-BE49-F238E27FC236}">
                <a16:creationId xmlns:a16="http://schemas.microsoft.com/office/drawing/2014/main" id="{37C50383-3894-C4E6-3BE0-B11C9ADF3DA4}"/>
              </a:ext>
            </a:extLst>
          </p:cNvPr>
          <p:cNvPicPr>
            <a:picLocks noChangeAspect="1"/>
          </p:cNvPicPr>
          <p:nvPr/>
        </p:nvPicPr>
        <p:blipFill>
          <a:blip r:embed="rId4"/>
          <a:stretch>
            <a:fillRect/>
          </a:stretch>
        </p:blipFill>
        <p:spPr>
          <a:xfrm>
            <a:off x="1951973" y="1869702"/>
            <a:ext cx="3337014" cy="2445708"/>
          </a:xfrm>
          <a:prstGeom prst="rect">
            <a:avLst/>
          </a:prstGeom>
        </p:spPr>
      </p:pic>
      <p:pic>
        <p:nvPicPr>
          <p:cNvPr id="10" name="Resim 9">
            <a:extLst>
              <a:ext uri="{FF2B5EF4-FFF2-40B4-BE49-F238E27FC236}">
                <a16:creationId xmlns:a16="http://schemas.microsoft.com/office/drawing/2014/main" id="{3271A05E-4C7A-F0AF-8B67-9BF46167B99B}"/>
              </a:ext>
            </a:extLst>
          </p:cNvPr>
          <p:cNvPicPr>
            <a:picLocks noChangeAspect="1"/>
          </p:cNvPicPr>
          <p:nvPr/>
        </p:nvPicPr>
        <p:blipFill>
          <a:blip r:embed="rId5"/>
          <a:stretch>
            <a:fillRect/>
          </a:stretch>
        </p:blipFill>
        <p:spPr>
          <a:xfrm>
            <a:off x="6095999" y="1755770"/>
            <a:ext cx="3102796" cy="2540905"/>
          </a:xfrm>
          <a:prstGeom prst="rect">
            <a:avLst/>
          </a:prstGeom>
        </p:spPr>
      </p:pic>
      <p:sp>
        <p:nvSpPr>
          <p:cNvPr id="3" name="Metin kutusu 2">
            <a:extLst>
              <a:ext uri="{FF2B5EF4-FFF2-40B4-BE49-F238E27FC236}">
                <a16:creationId xmlns:a16="http://schemas.microsoft.com/office/drawing/2014/main" id="{6E1F2D31-8A2A-E9A6-0476-00276D05D0F9}"/>
              </a:ext>
            </a:extLst>
          </p:cNvPr>
          <p:cNvSpPr txBox="1"/>
          <p:nvPr/>
        </p:nvSpPr>
        <p:spPr>
          <a:xfrm>
            <a:off x="1551398" y="4426123"/>
            <a:ext cx="7701720" cy="369332"/>
          </a:xfrm>
          <a:prstGeom prst="rect">
            <a:avLst/>
          </a:prstGeom>
          <a:noFill/>
        </p:spPr>
        <p:txBody>
          <a:bodyPr wrap="square" rtlCol="0">
            <a:spAutoFit/>
          </a:bodyPr>
          <a:lstStyle/>
          <a:p>
            <a:r>
              <a:rPr lang="tr-TR" dirty="0"/>
              <a:t>      </a:t>
            </a:r>
            <a:r>
              <a:rPr lang="tr-TR" dirty="0" err="1"/>
              <a:t>Fireproofing</a:t>
            </a:r>
            <a:r>
              <a:rPr lang="tr-TR" dirty="0"/>
              <a:t> Uygulaması 90 Dakika Yangına Dayanıklı Olmalıdır.(API 2510)</a:t>
            </a:r>
          </a:p>
        </p:txBody>
      </p:sp>
      <p:sp>
        <p:nvSpPr>
          <p:cNvPr id="5" name="Metin kutusu 4">
            <a:extLst>
              <a:ext uri="{FF2B5EF4-FFF2-40B4-BE49-F238E27FC236}">
                <a16:creationId xmlns:a16="http://schemas.microsoft.com/office/drawing/2014/main" id="{F803D996-5484-176F-6EA3-17218D03912D}"/>
              </a:ext>
            </a:extLst>
          </p:cNvPr>
          <p:cNvSpPr txBox="1"/>
          <p:nvPr/>
        </p:nvSpPr>
        <p:spPr>
          <a:xfrm>
            <a:off x="1467491" y="4811593"/>
            <a:ext cx="9257016" cy="923330"/>
          </a:xfrm>
          <a:prstGeom prst="rect">
            <a:avLst/>
          </a:prstGeom>
          <a:noFill/>
        </p:spPr>
        <p:txBody>
          <a:bodyPr wrap="square" rtlCol="0">
            <a:spAutoFit/>
          </a:bodyPr>
          <a:lstStyle/>
          <a:p>
            <a:r>
              <a:rPr lang="tr-TR" dirty="0"/>
              <a:t>1-) </a:t>
            </a:r>
            <a:r>
              <a:rPr lang="tr-TR" dirty="0" err="1"/>
              <a:t>Fireproofing</a:t>
            </a:r>
            <a:r>
              <a:rPr lang="tr-TR" dirty="0"/>
              <a:t> Kaplama: Yangın durumunda LPG tankını taşıyan çelik kolonlara gelen ısının, birim 	zamanda miktarını azaltmak için uygulanmalıdır.</a:t>
            </a:r>
          </a:p>
          <a:p>
            <a:r>
              <a:rPr lang="tr-TR" dirty="0"/>
              <a:t>2-) Çelik Ayakları en az 90 dakika alevden ve alev kaynaklı ısıdan korumalıdır.</a:t>
            </a:r>
          </a:p>
        </p:txBody>
      </p:sp>
    </p:spTree>
    <p:extLst>
      <p:ext uri="{BB962C8B-B14F-4D97-AF65-F5344CB8AC3E}">
        <p14:creationId xmlns:p14="http://schemas.microsoft.com/office/powerpoint/2010/main" val="1150060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sp>
        <p:nvSpPr>
          <p:cNvPr id="2" name="Metin kutusu 1">
            <a:extLst>
              <a:ext uri="{FF2B5EF4-FFF2-40B4-BE49-F238E27FC236}">
                <a16:creationId xmlns:a16="http://schemas.microsoft.com/office/drawing/2014/main" id="{B8F7D239-D8AC-95CD-0B52-CE344A7654E9}"/>
              </a:ext>
            </a:extLst>
          </p:cNvPr>
          <p:cNvSpPr txBox="1"/>
          <p:nvPr/>
        </p:nvSpPr>
        <p:spPr>
          <a:xfrm>
            <a:off x="2449147" y="476540"/>
            <a:ext cx="7701720" cy="553998"/>
          </a:xfrm>
          <a:prstGeom prst="rect">
            <a:avLst/>
          </a:prstGeom>
          <a:noFill/>
        </p:spPr>
        <p:txBody>
          <a:bodyPr wrap="square" rtlCol="0">
            <a:spAutoFit/>
          </a:bodyPr>
          <a:lstStyle/>
          <a:p>
            <a:r>
              <a:rPr lang="tr-TR" sz="3000" b="1" dirty="0"/>
              <a:t>  LPG Tanklarında Yangınla Mücadele Sistemleri</a:t>
            </a:r>
          </a:p>
        </p:txBody>
      </p:sp>
      <p:sp>
        <p:nvSpPr>
          <p:cNvPr id="9" name="Metin kutusu 8">
            <a:extLst>
              <a:ext uri="{FF2B5EF4-FFF2-40B4-BE49-F238E27FC236}">
                <a16:creationId xmlns:a16="http://schemas.microsoft.com/office/drawing/2014/main" id="{BB9BC0EA-1048-80B9-644C-4FD463D96F48}"/>
              </a:ext>
            </a:extLst>
          </p:cNvPr>
          <p:cNvSpPr txBox="1"/>
          <p:nvPr/>
        </p:nvSpPr>
        <p:spPr>
          <a:xfrm>
            <a:off x="3620480" y="1014649"/>
            <a:ext cx="4553086" cy="553998"/>
          </a:xfrm>
          <a:prstGeom prst="rect">
            <a:avLst/>
          </a:prstGeom>
          <a:noFill/>
        </p:spPr>
        <p:txBody>
          <a:bodyPr wrap="square" rtlCol="0">
            <a:spAutoFit/>
          </a:bodyPr>
          <a:lstStyle/>
          <a:p>
            <a:r>
              <a:rPr lang="tr-TR" sz="3000" b="1" dirty="0" err="1"/>
              <a:t>Fireproofing</a:t>
            </a:r>
            <a:r>
              <a:rPr lang="tr-TR" sz="3000" b="1" dirty="0"/>
              <a:t> Uygulamaları</a:t>
            </a:r>
          </a:p>
        </p:txBody>
      </p:sp>
      <p:pic>
        <p:nvPicPr>
          <p:cNvPr id="12" name="Resim 11">
            <a:extLst>
              <a:ext uri="{FF2B5EF4-FFF2-40B4-BE49-F238E27FC236}">
                <a16:creationId xmlns:a16="http://schemas.microsoft.com/office/drawing/2014/main" id="{CCB02AFF-908F-637D-89B8-D0B4999A14DC}"/>
              </a:ext>
            </a:extLst>
          </p:cNvPr>
          <p:cNvPicPr>
            <a:picLocks noChangeAspect="1"/>
          </p:cNvPicPr>
          <p:nvPr/>
        </p:nvPicPr>
        <p:blipFill>
          <a:blip r:embed="rId4"/>
          <a:stretch>
            <a:fillRect/>
          </a:stretch>
        </p:blipFill>
        <p:spPr>
          <a:xfrm>
            <a:off x="373452" y="1647499"/>
            <a:ext cx="5268725" cy="3838901"/>
          </a:xfrm>
          <a:prstGeom prst="rect">
            <a:avLst/>
          </a:prstGeom>
        </p:spPr>
      </p:pic>
      <p:pic>
        <p:nvPicPr>
          <p:cNvPr id="5" name="Resim 4" descr="metin, dış mekan, kirli içeren bir resim">
            <a:extLst>
              <a:ext uri="{FF2B5EF4-FFF2-40B4-BE49-F238E27FC236}">
                <a16:creationId xmlns:a16="http://schemas.microsoft.com/office/drawing/2014/main" id="{1308C88D-FB4C-6D85-5E41-6EF58BAA47C5}"/>
              </a:ext>
            </a:extLst>
          </p:cNvPr>
          <p:cNvPicPr>
            <a:picLocks noChangeAspect="1"/>
          </p:cNvPicPr>
          <p:nvPr/>
        </p:nvPicPr>
        <p:blipFill>
          <a:blip r:embed="rId5"/>
          <a:stretch>
            <a:fillRect/>
          </a:stretch>
        </p:blipFill>
        <p:spPr>
          <a:xfrm>
            <a:off x="5825447" y="1611092"/>
            <a:ext cx="6093015" cy="3875308"/>
          </a:xfrm>
          <a:prstGeom prst="rect">
            <a:avLst/>
          </a:prstGeom>
        </p:spPr>
      </p:pic>
    </p:spTree>
    <p:extLst>
      <p:ext uri="{BB962C8B-B14F-4D97-AF65-F5344CB8AC3E}">
        <p14:creationId xmlns:p14="http://schemas.microsoft.com/office/powerpoint/2010/main" val="384975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494631" y="989810"/>
            <a:ext cx="5505532" cy="553998"/>
          </a:xfrm>
          <a:prstGeom prst="rect">
            <a:avLst/>
          </a:prstGeom>
          <a:noFill/>
        </p:spPr>
        <p:txBody>
          <a:bodyPr wrap="square" rtlCol="0">
            <a:spAutoFit/>
          </a:bodyPr>
          <a:lstStyle/>
          <a:p>
            <a:r>
              <a:rPr lang="tr-TR" sz="3000" b="1" dirty="0"/>
              <a:t>LPG Tanklarında Yangın Güvenliği</a:t>
            </a:r>
          </a:p>
        </p:txBody>
      </p:sp>
      <p:sp>
        <p:nvSpPr>
          <p:cNvPr id="5" name="Metin kutusu 4">
            <a:extLst>
              <a:ext uri="{FF2B5EF4-FFF2-40B4-BE49-F238E27FC236}">
                <a16:creationId xmlns:a16="http://schemas.microsoft.com/office/drawing/2014/main" id="{B6357E5A-8A61-8A54-8007-3E533FDDB194}"/>
              </a:ext>
            </a:extLst>
          </p:cNvPr>
          <p:cNvSpPr txBox="1"/>
          <p:nvPr/>
        </p:nvSpPr>
        <p:spPr>
          <a:xfrm>
            <a:off x="3630555" y="1543808"/>
            <a:ext cx="4930888" cy="553998"/>
          </a:xfrm>
          <a:prstGeom prst="rect">
            <a:avLst/>
          </a:prstGeom>
          <a:noFill/>
        </p:spPr>
        <p:txBody>
          <a:bodyPr wrap="square" rtlCol="0">
            <a:spAutoFit/>
          </a:bodyPr>
          <a:lstStyle/>
          <a:p>
            <a:r>
              <a:rPr lang="tr-TR" sz="3000" b="1" dirty="0"/>
              <a:t>Gaz Kaçak Algılama Sistemleri</a:t>
            </a:r>
          </a:p>
        </p:txBody>
      </p:sp>
      <p:pic>
        <p:nvPicPr>
          <p:cNvPr id="9" name="Resim 8">
            <a:extLst>
              <a:ext uri="{FF2B5EF4-FFF2-40B4-BE49-F238E27FC236}">
                <a16:creationId xmlns:a16="http://schemas.microsoft.com/office/drawing/2014/main" id="{F12FBFD7-4DE1-6CC1-6556-19E97CBB086A}"/>
              </a:ext>
            </a:extLst>
          </p:cNvPr>
          <p:cNvPicPr>
            <a:picLocks noChangeAspect="1"/>
          </p:cNvPicPr>
          <p:nvPr/>
        </p:nvPicPr>
        <p:blipFill>
          <a:blip r:embed="rId5"/>
          <a:stretch>
            <a:fillRect/>
          </a:stretch>
        </p:blipFill>
        <p:spPr>
          <a:xfrm>
            <a:off x="6711695" y="2337372"/>
            <a:ext cx="3524839" cy="2393195"/>
          </a:xfrm>
          <a:prstGeom prst="rect">
            <a:avLst/>
          </a:prstGeom>
        </p:spPr>
      </p:pic>
      <p:pic>
        <p:nvPicPr>
          <p:cNvPr id="12" name="Resim 11">
            <a:extLst>
              <a:ext uri="{FF2B5EF4-FFF2-40B4-BE49-F238E27FC236}">
                <a16:creationId xmlns:a16="http://schemas.microsoft.com/office/drawing/2014/main" id="{A7A05B71-D9A5-E28C-81AF-C048B69EB801}"/>
              </a:ext>
            </a:extLst>
          </p:cNvPr>
          <p:cNvPicPr>
            <a:picLocks noChangeAspect="1"/>
          </p:cNvPicPr>
          <p:nvPr/>
        </p:nvPicPr>
        <p:blipFill>
          <a:blip r:embed="rId6"/>
          <a:stretch>
            <a:fillRect/>
          </a:stretch>
        </p:blipFill>
        <p:spPr>
          <a:xfrm>
            <a:off x="1116517" y="2337372"/>
            <a:ext cx="4756228" cy="2478597"/>
          </a:xfrm>
          <a:prstGeom prst="rect">
            <a:avLst/>
          </a:prstGeom>
        </p:spPr>
      </p:pic>
      <p:sp>
        <p:nvSpPr>
          <p:cNvPr id="3" name="Metin kutusu 2">
            <a:extLst>
              <a:ext uri="{FF2B5EF4-FFF2-40B4-BE49-F238E27FC236}">
                <a16:creationId xmlns:a16="http://schemas.microsoft.com/office/drawing/2014/main" id="{233FAFCF-973E-DCC3-6902-81CF44DD7CEC}"/>
              </a:ext>
            </a:extLst>
          </p:cNvPr>
          <p:cNvSpPr txBox="1"/>
          <p:nvPr/>
        </p:nvSpPr>
        <p:spPr>
          <a:xfrm>
            <a:off x="1479479" y="5126804"/>
            <a:ext cx="8465905" cy="646331"/>
          </a:xfrm>
          <a:prstGeom prst="rect">
            <a:avLst/>
          </a:prstGeom>
          <a:noFill/>
        </p:spPr>
        <p:txBody>
          <a:bodyPr wrap="square" rtlCol="0">
            <a:spAutoFit/>
          </a:bodyPr>
          <a:lstStyle/>
          <a:p>
            <a:r>
              <a:rPr lang="tr-TR" dirty="0"/>
              <a:t>Gaz dedektörlerinin konumlandırılması çok önemlidir, hakim rüzgar yönleri ve muhtemel sızıntı-boşalma kaynaklarına yakın olmalıdır.</a:t>
            </a:r>
          </a:p>
        </p:txBody>
      </p:sp>
    </p:spTree>
    <p:extLst>
      <p:ext uri="{BB962C8B-B14F-4D97-AF65-F5344CB8AC3E}">
        <p14:creationId xmlns:p14="http://schemas.microsoft.com/office/powerpoint/2010/main" val="156160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675175" y="740467"/>
            <a:ext cx="5666463" cy="553998"/>
          </a:xfrm>
          <a:prstGeom prst="rect">
            <a:avLst/>
          </a:prstGeom>
          <a:noFill/>
        </p:spPr>
        <p:txBody>
          <a:bodyPr wrap="square" rtlCol="0">
            <a:spAutoFit/>
          </a:bodyPr>
          <a:lstStyle/>
          <a:p>
            <a:r>
              <a:rPr lang="tr-TR" sz="3000" b="1" dirty="0"/>
              <a:t>LPG Yangınları (C Sınıf Yangınlar)</a:t>
            </a:r>
          </a:p>
        </p:txBody>
      </p:sp>
      <p:pic>
        <p:nvPicPr>
          <p:cNvPr id="3" name="Resim 2">
            <a:extLst>
              <a:ext uri="{FF2B5EF4-FFF2-40B4-BE49-F238E27FC236}">
                <a16:creationId xmlns:a16="http://schemas.microsoft.com/office/drawing/2014/main" id="{198BA99B-96E4-1F52-969D-20F6B6A9332E}"/>
              </a:ext>
            </a:extLst>
          </p:cNvPr>
          <p:cNvPicPr>
            <a:picLocks noChangeAspect="1"/>
          </p:cNvPicPr>
          <p:nvPr/>
        </p:nvPicPr>
        <p:blipFill>
          <a:blip r:embed="rId5"/>
          <a:stretch>
            <a:fillRect/>
          </a:stretch>
        </p:blipFill>
        <p:spPr>
          <a:xfrm>
            <a:off x="3629308" y="3000054"/>
            <a:ext cx="4196835" cy="2172751"/>
          </a:xfrm>
          <a:prstGeom prst="rect">
            <a:avLst/>
          </a:prstGeom>
        </p:spPr>
      </p:pic>
      <p:sp>
        <p:nvSpPr>
          <p:cNvPr id="5" name="Metin kutusu 4">
            <a:extLst>
              <a:ext uri="{FF2B5EF4-FFF2-40B4-BE49-F238E27FC236}">
                <a16:creationId xmlns:a16="http://schemas.microsoft.com/office/drawing/2014/main" id="{52835EDC-A4F7-2087-FFAE-0FD8FD2312CD}"/>
              </a:ext>
            </a:extLst>
          </p:cNvPr>
          <p:cNvSpPr txBox="1"/>
          <p:nvPr/>
        </p:nvSpPr>
        <p:spPr>
          <a:xfrm>
            <a:off x="4730984" y="2330521"/>
            <a:ext cx="1993481" cy="553998"/>
          </a:xfrm>
          <a:prstGeom prst="rect">
            <a:avLst/>
          </a:prstGeom>
          <a:noFill/>
        </p:spPr>
        <p:txBody>
          <a:bodyPr wrap="square" rtlCol="0">
            <a:spAutoFit/>
          </a:bodyPr>
          <a:lstStyle/>
          <a:p>
            <a:r>
              <a:rPr lang="tr-TR" sz="3000" b="1" dirty="0"/>
              <a:t>Jet Yangını</a:t>
            </a:r>
          </a:p>
        </p:txBody>
      </p:sp>
      <p:pic>
        <p:nvPicPr>
          <p:cNvPr id="9" name="Resim 8">
            <a:extLst>
              <a:ext uri="{FF2B5EF4-FFF2-40B4-BE49-F238E27FC236}">
                <a16:creationId xmlns:a16="http://schemas.microsoft.com/office/drawing/2014/main" id="{EF2C344A-87FA-ED92-8882-D7266F248341}"/>
              </a:ext>
            </a:extLst>
          </p:cNvPr>
          <p:cNvPicPr>
            <a:picLocks noChangeAspect="1"/>
          </p:cNvPicPr>
          <p:nvPr/>
        </p:nvPicPr>
        <p:blipFill>
          <a:blip r:embed="rId6"/>
          <a:stretch>
            <a:fillRect/>
          </a:stretch>
        </p:blipFill>
        <p:spPr>
          <a:xfrm>
            <a:off x="486549" y="2964037"/>
            <a:ext cx="2883374" cy="2172751"/>
          </a:xfrm>
          <a:prstGeom prst="rect">
            <a:avLst/>
          </a:prstGeom>
        </p:spPr>
      </p:pic>
      <p:sp>
        <p:nvSpPr>
          <p:cNvPr id="10" name="Metin kutusu 9">
            <a:extLst>
              <a:ext uri="{FF2B5EF4-FFF2-40B4-BE49-F238E27FC236}">
                <a16:creationId xmlns:a16="http://schemas.microsoft.com/office/drawing/2014/main" id="{54CF90A7-D3A8-91ED-50EA-A68BBDD1B1ED}"/>
              </a:ext>
            </a:extLst>
          </p:cNvPr>
          <p:cNvSpPr txBox="1"/>
          <p:nvPr/>
        </p:nvSpPr>
        <p:spPr>
          <a:xfrm>
            <a:off x="517712" y="2320855"/>
            <a:ext cx="1228895" cy="553998"/>
          </a:xfrm>
          <a:prstGeom prst="rect">
            <a:avLst/>
          </a:prstGeom>
          <a:noFill/>
        </p:spPr>
        <p:txBody>
          <a:bodyPr wrap="square" rtlCol="0">
            <a:spAutoFit/>
          </a:bodyPr>
          <a:lstStyle/>
          <a:p>
            <a:r>
              <a:rPr lang="tr-TR" sz="3000" b="1" dirty="0"/>
              <a:t>UVCE</a:t>
            </a:r>
          </a:p>
        </p:txBody>
      </p:sp>
      <p:sp>
        <p:nvSpPr>
          <p:cNvPr id="12" name="Metin kutusu 11">
            <a:extLst>
              <a:ext uri="{FF2B5EF4-FFF2-40B4-BE49-F238E27FC236}">
                <a16:creationId xmlns:a16="http://schemas.microsoft.com/office/drawing/2014/main" id="{F67258E0-846E-961B-691E-4380193E6CA6}"/>
              </a:ext>
            </a:extLst>
          </p:cNvPr>
          <p:cNvSpPr txBox="1"/>
          <p:nvPr/>
        </p:nvSpPr>
        <p:spPr>
          <a:xfrm>
            <a:off x="9279762" y="2330521"/>
            <a:ext cx="1228896" cy="553998"/>
          </a:xfrm>
          <a:prstGeom prst="rect">
            <a:avLst/>
          </a:prstGeom>
          <a:noFill/>
        </p:spPr>
        <p:txBody>
          <a:bodyPr wrap="square" rtlCol="0">
            <a:spAutoFit/>
          </a:bodyPr>
          <a:lstStyle/>
          <a:p>
            <a:r>
              <a:rPr lang="tr-TR" sz="3000" b="1" dirty="0"/>
              <a:t>BLEVE</a:t>
            </a:r>
          </a:p>
        </p:txBody>
      </p:sp>
      <p:pic>
        <p:nvPicPr>
          <p:cNvPr id="15" name="Resim 14">
            <a:extLst>
              <a:ext uri="{FF2B5EF4-FFF2-40B4-BE49-F238E27FC236}">
                <a16:creationId xmlns:a16="http://schemas.microsoft.com/office/drawing/2014/main" id="{3BC5C9A2-78A2-CA4F-A851-753D9361C992}"/>
              </a:ext>
            </a:extLst>
          </p:cNvPr>
          <p:cNvPicPr>
            <a:picLocks noChangeAspect="1"/>
          </p:cNvPicPr>
          <p:nvPr/>
        </p:nvPicPr>
        <p:blipFill>
          <a:blip r:embed="rId7"/>
          <a:stretch>
            <a:fillRect/>
          </a:stretch>
        </p:blipFill>
        <p:spPr>
          <a:xfrm>
            <a:off x="8259650" y="2874854"/>
            <a:ext cx="3116419" cy="2172752"/>
          </a:xfrm>
          <a:prstGeom prst="rect">
            <a:avLst/>
          </a:prstGeom>
        </p:spPr>
      </p:pic>
    </p:spTree>
    <p:extLst>
      <p:ext uri="{BB962C8B-B14F-4D97-AF65-F5344CB8AC3E}">
        <p14:creationId xmlns:p14="http://schemas.microsoft.com/office/powerpoint/2010/main" val="1727854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494631" y="989810"/>
            <a:ext cx="4005504" cy="553998"/>
          </a:xfrm>
          <a:prstGeom prst="rect">
            <a:avLst/>
          </a:prstGeom>
          <a:noFill/>
        </p:spPr>
        <p:txBody>
          <a:bodyPr wrap="square" rtlCol="0">
            <a:spAutoFit/>
          </a:bodyPr>
          <a:lstStyle/>
          <a:p>
            <a:r>
              <a:rPr lang="tr-TR" sz="3000" b="1" dirty="0"/>
              <a:t>   </a:t>
            </a:r>
            <a:r>
              <a:rPr lang="tr-TR" sz="3000" b="1" dirty="0" err="1"/>
              <a:t>BLEVE’nin</a:t>
            </a:r>
            <a:r>
              <a:rPr lang="tr-TR" sz="3000" b="1" dirty="0"/>
              <a:t> Anatomisi</a:t>
            </a:r>
          </a:p>
        </p:txBody>
      </p:sp>
      <p:sp>
        <p:nvSpPr>
          <p:cNvPr id="4" name="Metin kutusu 3">
            <a:extLst>
              <a:ext uri="{FF2B5EF4-FFF2-40B4-BE49-F238E27FC236}">
                <a16:creationId xmlns:a16="http://schemas.microsoft.com/office/drawing/2014/main" id="{222DC9E0-169B-4B26-A831-58FB18D497F4}"/>
              </a:ext>
            </a:extLst>
          </p:cNvPr>
          <p:cNvSpPr txBox="1"/>
          <p:nvPr/>
        </p:nvSpPr>
        <p:spPr>
          <a:xfrm>
            <a:off x="431515" y="1673326"/>
            <a:ext cx="10818688" cy="671915"/>
          </a:xfrm>
          <a:prstGeom prst="rect">
            <a:avLst/>
          </a:prstGeom>
          <a:noFill/>
        </p:spPr>
        <p:txBody>
          <a:bodyPr wrap="square">
            <a:spAutoFit/>
          </a:bodyPr>
          <a:lstStyle/>
          <a:p>
            <a:pPr algn="just">
              <a:lnSpc>
                <a:spcPct val="107000"/>
              </a:lnSpc>
              <a:spcAft>
                <a:spcPts val="800"/>
              </a:spcAft>
            </a:pPr>
            <a:r>
              <a:rPr lang="tr-TR"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BLEVE ; Kaynayan Sıvının Genleşen Buhar Patlaması olarak bilinen olaydır, bir tank içerisinde bulunan sıvının kaynama noktasının çok üstündeki bir sıcaklığa ulaşarak içerisinde bulunduğu tankı parçalamasıdır.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A96325B0-0107-67A5-7851-197C197AB8D1}"/>
              </a:ext>
            </a:extLst>
          </p:cNvPr>
          <p:cNvPicPr>
            <a:picLocks noChangeAspect="1"/>
          </p:cNvPicPr>
          <p:nvPr/>
        </p:nvPicPr>
        <p:blipFill>
          <a:blip r:embed="rId5"/>
          <a:stretch>
            <a:fillRect/>
          </a:stretch>
        </p:blipFill>
        <p:spPr>
          <a:xfrm>
            <a:off x="755763" y="2363329"/>
            <a:ext cx="7118602" cy="1985972"/>
          </a:xfrm>
          <a:prstGeom prst="rect">
            <a:avLst/>
          </a:prstGeom>
        </p:spPr>
      </p:pic>
      <p:pic>
        <p:nvPicPr>
          <p:cNvPr id="10" name="Resim 9">
            <a:extLst>
              <a:ext uri="{FF2B5EF4-FFF2-40B4-BE49-F238E27FC236}">
                <a16:creationId xmlns:a16="http://schemas.microsoft.com/office/drawing/2014/main" id="{A72B1BB4-DDA7-03DD-3F50-8F6CD54881B3}"/>
              </a:ext>
            </a:extLst>
          </p:cNvPr>
          <p:cNvPicPr>
            <a:picLocks noChangeAspect="1"/>
          </p:cNvPicPr>
          <p:nvPr/>
        </p:nvPicPr>
        <p:blipFill>
          <a:blip r:embed="rId6"/>
          <a:stretch>
            <a:fillRect/>
          </a:stretch>
        </p:blipFill>
        <p:spPr>
          <a:xfrm>
            <a:off x="828438" y="4629178"/>
            <a:ext cx="2106202" cy="1361653"/>
          </a:xfrm>
          <a:prstGeom prst="rect">
            <a:avLst/>
          </a:prstGeom>
        </p:spPr>
      </p:pic>
      <p:pic>
        <p:nvPicPr>
          <p:cNvPr id="14" name="Resim 13">
            <a:extLst>
              <a:ext uri="{FF2B5EF4-FFF2-40B4-BE49-F238E27FC236}">
                <a16:creationId xmlns:a16="http://schemas.microsoft.com/office/drawing/2014/main" id="{086DD1C2-870D-2479-7D8A-6169D0134529}"/>
              </a:ext>
            </a:extLst>
          </p:cNvPr>
          <p:cNvPicPr>
            <a:picLocks noChangeAspect="1"/>
          </p:cNvPicPr>
          <p:nvPr/>
        </p:nvPicPr>
        <p:blipFill>
          <a:blip r:embed="rId7"/>
          <a:stretch>
            <a:fillRect/>
          </a:stretch>
        </p:blipFill>
        <p:spPr>
          <a:xfrm>
            <a:off x="3368185" y="4629177"/>
            <a:ext cx="2129198" cy="1361654"/>
          </a:xfrm>
          <a:prstGeom prst="rect">
            <a:avLst/>
          </a:prstGeom>
        </p:spPr>
      </p:pic>
      <p:pic>
        <p:nvPicPr>
          <p:cNvPr id="16" name="Resim 15">
            <a:extLst>
              <a:ext uri="{FF2B5EF4-FFF2-40B4-BE49-F238E27FC236}">
                <a16:creationId xmlns:a16="http://schemas.microsoft.com/office/drawing/2014/main" id="{BB1F6163-B305-DE51-C0CA-601D0CFB85C9}"/>
              </a:ext>
            </a:extLst>
          </p:cNvPr>
          <p:cNvPicPr>
            <a:picLocks noChangeAspect="1"/>
          </p:cNvPicPr>
          <p:nvPr/>
        </p:nvPicPr>
        <p:blipFill>
          <a:blip r:embed="rId8"/>
          <a:stretch>
            <a:fillRect/>
          </a:stretch>
        </p:blipFill>
        <p:spPr>
          <a:xfrm>
            <a:off x="5640557" y="4629177"/>
            <a:ext cx="2233808" cy="1375518"/>
          </a:xfrm>
          <a:prstGeom prst="rect">
            <a:avLst/>
          </a:prstGeom>
        </p:spPr>
      </p:pic>
      <p:pic>
        <p:nvPicPr>
          <p:cNvPr id="18" name="Resim 17">
            <a:extLst>
              <a:ext uri="{FF2B5EF4-FFF2-40B4-BE49-F238E27FC236}">
                <a16:creationId xmlns:a16="http://schemas.microsoft.com/office/drawing/2014/main" id="{AC0796F6-D77A-0005-496B-691E4C00117B}"/>
              </a:ext>
            </a:extLst>
          </p:cNvPr>
          <p:cNvPicPr>
            <a:picLocks noChangeAspect="1"/>
          </p:cNvPicPr>
          <p:nvPr/>
        </p:nvPicPr>
        <p:blipFill>
          <a:blip r:embed="rId9"/>
          <a:stretch>
            <a:fillRect/>
          </a:stretch>
        </p:blipFill>
        <p:spPr>
          <a:xfrm>
            <a:off x="8307909" y="3231648"/>
            <a:ext cx="3405047" cy="2665717"/>
          </a:xfrm>
          <a:prstGeom prst="rect">
            <a:avLst/>
          </a:prstGeom>
        </p:spPr>
      </p:pic>
    </p:spTree>
    <p:extLst>
      <p:ext uri="{BB962C8B-B14F-4D97-AF65-F5344CB8AC3E}">
        <p14:creationId xmlns:p14="http://schemas.microsoft.com/office/powerpoint/2010/main" val="9070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494631" y="989810"/>
            <a:ext cx="4005504" cy="553998"/>
          </a:xfrm>
          <a:prstGeom prst="rect">
            <a:avLst/>
          </a:prstGeom>
          <a:noFill/>
        </p:spPr>
        <p:txBody>
          <a:bodyPr wrap="square" rtlCol="0">
            <a:spAutoFit/>
          </a:bodyPr>
          <a:lstStyle/>
          <a:p>
            <a:r>
              <a:rPr lang="tr-TR" sz="3000" b="1" dirty="0"/>
              <a:t>   </a:t>
            </a:r>
            <a:r>
              <a:rPr lang="tr-TR" sz="3000" b="1" dirty="0" err="1"/>
              <a:t>BLEVE’nin</a:t>
            </a:r>
            <a:r>
              <a:rPr lang="tr-TR" sz="3000" b="1" dirty="0"/>
              <a:t> Anatomisi</a:t>
            </a:r>
          </a:p>
        </p:txBody>
      </p:sp>
      <p:sp>
        <p:nvSpPr>
          <p:cNvPr id="4" name="Metin kutusu 3">
            <a:extLst>
              <a:ext uri="{FF2B5EF4-FFF2-40B4-BE49-F238E27FC236}">
                <a16:creationId xmlns:a16="http://schemas.microsoft.com/office/drawing/2014/main" id="{222DC9E0-169B-4B26-A831-58FB18D497F4}"/>
              </a:ext>
            </a:extLst>
          </p:cNvPr>
          <p:cNvSpPr txBox="1"/>
          <p:nvPr/>
        </p:nvSpPr>
        <p:spPr>
          <a:xfrm>
            <a:off x="431515" y="1673326"/>
            <a:ext cx="10818688" cy="968278"/>
          </a:xfrm>
          <a:prstGeom prst="rect">
            <a:avLst/>
          </a:prstGeom>
          <a:noFill/>
        </p:spPr>
        <p:txBody>
          <a:bodyPr wrap="square">
            <a:spAutoFit/>
          </a:bodyPr>
          <a:lstStyle/>
          <a:p>
            <a:pPr algn="just">
              <a:lnSpc>
                <a:spcPct val="107000"/>
              </a:lnSpc>
              <a:spcAft>
                <a:spcPts val="800"/>
              </a:spcAft>
            </a:pPr>
            <a:r>
              <a:rPr lang="tr-TR" sz="1800" dirty="0">
                <a:solidFill>
                  <a:srgbClr val="202124"/>
                </a:solidFill>
                <a:effectLst/>
                <a:latin typeface="Calibri" panose="020F0502020204030204" pitchFamily="34" charset="0"/>
                <a:ea typeface="Calibri" panose="020F0502020204030204" pitchFamily="34" charset="0"/>
              </a:rPr>
              <a:t>Tank duvarının yüksek ısıya maruz kalması sonucu içerisindeki LPG’nin ısınarak tankın iç basıncını artırır, ayrıca bu sıcaklık artışı tank duvarındaki metalin dayanımını da düşüreceğinden hem yüksek basınç hem de çeliğin dayanımın azalması bir noktada tankta yırtılma meydana getirecektir.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Resim 11">
            <a:extLst>
              <a:ext uri="{FF2B5EF4-FFF2-40B4-BE49-F238E27FC236}">
                <a16:creationId xmlns:a16="http://schemas.microsoft.com/office/drawing/2014/main" id="{768D373F-01C4-346A-52F1-6CC4C276A9D0}"/>
              </a:ext>
            </a:extLst>
          </p:cNvPr>
          <p:cNvPicPr>
            <a:picLocks noChangeAspect="1"/>
          </p:cNvPicPr>
          <p:nvPr/>
        </p:nvPicPr>
        <p:blipFill>
          <a:blip r:embed="rId5"/>
          <a:stretch>
            <a:fillRect/>
          </a:stretch>
        </p:blipFill>
        <p:spPr>
          <a:xfrm>
            <a:off x="6364154" y="2641604"/>
            <a:ext cx="5026214" cy="3542053"/>
          </a:xfrm>
          <a:prstGeom prst="rect">
            <a:avLst/>
          </a:prstGeom>
        </p:spPr>
      </p:pic>
      <p:pic>
        <p:nvPicPr>
          <p:cNvPr id="24" name="Resim 23">
            <a:extLst>
              <a:ext uri="{FF2B5EF4-FFF2-40B4-BE49-F238E27FC236}">
                <a16:creationId xmlns:a16="http://schemas.microsoft.com/office/drawing/2014/main" id="{849077D0-82CB-6FB6-1DCD-26231F244C21}"/>
              </a:ext>
            </a:extLst>
          </p:cNvPr>
          <p:cNvPicPr>
            <a:picLocks noChangeAspect="1"/>
          </p:cNvPicPr>
          <p:nvPr/>
        </p:nvPicPr>
        <p:blipFill>
          <a:blip r:embed="rId6"/>
          <a:stretch>
            <a:fillRect/>
          </a:stretch>
        </p:blipFill>
        <p:spPr>
          <a:xfrm>
            <a:off x="709154" y="2830303"/>
            <a:ext cx="5386846" cy="3340464"/>
          </a:xfrm>
          <a:prstGeom prst="rect">
            <a:avLst/>
          </a:prstGeom>
        </p:spPr>
      </p:pic>
    </p:spTree>
    <p:extLst>
      <p:ext uri="{BB962C8B-B14F-4D97-AF65-F5344CB8AC3E}">
        <p14:creationId xmlns:p14="http://schemas.microsoft.com/office/powerpoint/2010/main" val="185578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55" y="351722"/>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823404" y="373445"/>
            <a:ext cx="4005504" cy="553998"/>
          </a:xfrm>
          <a:prstGeom prst="rect">
            <a:avLst/>
          </a:prstGeom>
          <a:noFill/>
        </p:spPr>
        <p:txBody>
          <a:bodyPr wrap="square" rtlCol="0">
            <a:spAutoFit/>
          </a:bodyPr>
          <a:lstStyle/>
          <a:p>
            <a:r>
              <a:rPr lang="tr-TR" sz="3000" b="1" dirty="0"/>
              <a:t>   </a:t>
            </a:r>
            <a:r>
              <a:rPr lang="tr-TR" sz="3000" b="1" dirty="0" err="1"/>
              <a:t>BLEVE’nin</a:t>
            </a:r>
            <a:r>
              <a:rPr lang="tr-TR" sz="3000" b="1" dirty="0"/>
              <a:t> Anatomisi</a:t>
            </a:r>
          </a:p>
        </p:txBody>
      </p:sp>
      <p:pic>
        <p:nvPicPr>
          <p:cNvPr id="5" name="Resim 4">
            <a:extLst>
              <a:ext uri="{FF2B5EF4-FFF2-40B4-BE49-F238E27FC236}">
                <a16:creationId xmlns:a16="http://schemas.microsoft.com/office/drawing/2014/main" id="{9F81CCE8-A2F7-30A7-DEE3-0072D0F8C42F}"/>
              </a:ext>
            </a:extLst>
          </p:cNvPr>
          <p:cNvPicPr>
            <a:picLocks noChangeAspect="1"/>
          </p:cNvPicPr>
          <p:nvPr/>
        </p:nvPicPr>
        <p:blipFill>
          <a:blip r:embed="rId5"/>
          <a:stretch>
            <a:fillRect/>
          </a:stretch>
        </p:blipFill>
        <p:spPr>
          <a:xfrm>
            <a:off x="4242943" y="4088467"/>
            <a:ext cx="3310300" cy="2229736"/>
          </a:xfrm>
          <a:prstGeom prst="rect">
            <a:avLst/>
          </a:prstGeom>
        </p:spPr>
      </p:pic>
      <p:pic>
        <p:nvPicPr>
          <p:cNvPr id="17" name="Resim 16">
            <a:extLst>
              <a:ext uri="{FF2B5EF4-FFF2-40B4-BE49-F238E27FC236}">
                <a16:creationId xmlns:a16="http://schemas.microsoft.com/office/drawing/2014/main" id="{F740B669-8072-007A-F5D3-CC7F22D11AF6}"/>
              </a:ext>
            </a:extLst>
          </p:cNvPr>
          <p:cNvPicPr>
            <a:picLocks noChangeAspect="1"/>
          </p:cNvPicPr>
          <p:nvPr/>
        </p:nvPicPr>
        <p:blipFill>
          <a:blip r:embed="rId6"/>
          <a:stretch>
            <a:fillRect/>
          </a:stretch>
        </p:blipFill>
        <p:spPr>
          <a:xfrm>
            <a:off x="479376" y="1250798"/>
            <a:ext cx="4709073" cy="2631714"/>
          </a:xfrm>
          <a:prstGeom prst="rect">
            <a:avLst/>
          </a:prstGeom>
        </p:spPr>
      </p:pic>
      <p:pic>
        <p:nvPicPr>
          <p:cNvPr id="20" name="Resim 19">
            <a:extLst>
              <a:ext uri="{FF2B5EF4-FFF2-40B4-BE49-F238E27FC236}">
                <a16:creationId xmlns:a16="http://schemas.microsoft.com/office/drawing/2014/main" id="{B391A5DD-55E3-7196-D542-0B4CEBA29E29}"/>
              </a:ext>
            </a:extLst>
          </p:cNvPr>
          <p:cNvPicPr>
            <a:picLocks noChangeAspect="1"/>
          </p:cNvPicPr>
          <p:nvPr/>
        </p:nvPicPr>
        <p:blipFill>
          <a:blip r:embed="rId7"/>
          <a:stretch>
            <a:fillRect/>
          </a:stretch>
        </p:blipFill>
        <p:spPr>
          <a:xfrm>
            <a:off x="5034337" y="1510301"/>
            <a:ext cx="6761130" cy="2138841"/>
          </a:xfrm>
          <a:prstGeom prst="rect">
            <a:avLst/>
          </a:prstGeom>
        </p:spPr>
      </p:pic>
      <p:pic>
        <p:nvPicPr>
          <p:cNvPr id="3" name="Resim 2">
            <a:extLst>
              <a:ext uri="{FF2B5EF4-FFF2-40B4-BE49-F238E27FC236}">
                <a16:creationId xmlns:a16="http://schemas.microsoft.com/office/drawing/2014/main" id="{D5545C30-A765-56D8-7F8A-218854925BEB}"/>
              </a:ext>
            </a:extLst>
          </p:cNvPr>
          <p:cNvPicPr>
            <a:picLocks noChangeAspect="1"/>
          </p:cNvPicPr>
          <p:nvPr/>
        </p:nvPicPr>
        <p:blipFill>
          <a:blip r:embed="rId8"/>
          <a:stretch>
            <a:fillRect/>
          </a:stretch>
        </p:blipFill>
        <p:spPr>
          <a:xfrm>
            <a:off x="398680" y="4034828"/>
            <a:ext cx="3503488" cy="2471450"/>
          </a:xfrm>
          <a:prstGeom prst="rect">
            <a:avLst/>
          </a:prstGeom>
        </p:spPr>
      </p:pic>
      <p:pic>
        <p:nvPicPr>
          <p:cNvPr id="12" name="Resim 11">
            <a:extLst>
              <a:ext uri="{FF2B5EF4-FFF2-40B4-BE49-F238E27FC236}">
                <a16:creationId xmlns:a16="http://schemas.microsoft.com/office/drawing/2014/main" id="{A3219387-B6B0-83DC-E06A-75FF830289FC}"/>
              </a:ext>
            </a:extLst>
          </p:cNvPr>
          <p:cNvPicPr>
            <a:picLocks noChangeAspect="1"/>
          </p:cNvPicPr>
          <p:nvPr/>
        </p:nvPicPr>
        <p:blipFill>
          <a:blip r:embed="rId9"/>
          <a:stretch>
            <a:fillRect/>
          </a:stretch>
        </p:blipFill>
        <p:spPr>
          <a:xfrm>
            <a:off x="8414902" y="3908645"/>
            <a:ext cx="2907560" cy="2472815"/>
          </a:xfrm>
          <a:prstGeom prst="rect">
            <a:avLst/>
          </a:prstGeom>
        </p:spPr>
      </p:pic>
    </p:spTree>
    <p:extLst>
      <p:ext uri="{BB962C8B-B14F-4D97-AF65-F5344CB8AC3E}">
        <p14:creationId xmlns:p14="http://schemas.microsoft.com/office/powerpoint/2010/main" val="396729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538" y="-24162"/>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823404" y="373445"/>
            <a:ext cx="4005504" cy="553998"/>
          </a:xfrm>
          <a:prstGeom prst="rect">
            <a:avLst/>
          </a:prstGeom>
          <a:noFill/>
        </p:spPr>
        <p:txBody>
          <a:bodyPr wrap="square" rtlCol="0">
            <a:spAutoFit/>
          </a:bodyPr>
          <a:lstStyle/>
          <a:p>
            <a:r>
              <a:rPr lang="tr-TR" sz="3000" b="1" dirty="0"/>
              <a:t>   BLEVE İle Mücadele</a:t>
            </a:r>
          </a:p>
        </p:txBody>
      </p:sp>
      <p:sp>
        <p:nvSpPr>
          <p:cNvPr id="9" name="Metin kutusu 8">
            <a:extLst>
              <a:ext uri="{FF2B5EF4-FFF2-40B4-BE49-F238E27FC236}">
                <a16:creationId xmlns:a16="http://schemas.microsoft.com/office/drawing/2014/main" id="{9D894099-0AFB-E660-A9D0-B2693DA3A3A5}"/>
              </a:ext>
            </a:extLst>
          </p:cNvPr>
          <p:cNvSpPr txBox="1"/>
          <p:nvPr/>
        </p:nvSpPr>
        <p:spPr>
          <a:xfrm>
            <a:off x="1751790" y="1397861"/>
            <a:ext cx="9390580" cy="3259418"/>
          </a:xfrm>
          <a:prstGeom prst="rect">
            <a:avLst/>
          </a:prstGeom>
          <a:noFill/>
        </p:spPr>
        <p:txBody>
          <a:bodyPr wrap="square">
            <a:sp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1-) Yangın anında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BLEVE’yi</a:t>
            </a:r>
            <a:r>
              <a:rPr lang="tr-TR" sz="1800" dirty="0">
                <a:effectLst/>
                <a:latin typeface="Calibri" panose="020F0502020204030204" pitchFamily="34" charset="0"/>
                <a:ea typeface="Calibri" panose="020F0502020204030204" pitchFamily="34" charset="0"/>
                <a:cs typeface="Times New Roman" panose="02020603050405020304" pitchFamily="18" charset="0"/>
              </a:rPr>
              <a:t> engellemenin ilk yolu, yanan ateşin yakıt kaynağını kesmek olmalıdır.</a:t>
            </a: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2-)Acil durum kapatma vanalarının devreye alınması gerekir, bu vesile yakıtın kaynağı kesilecektir.(ESD)</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3</a:t>
            </a:r>
            <a:r>
              <a:rPr lang="tr-TR" sz="1800" dirty="0">
                <a:effectLst/>
                <a:latin typeface="Calibri" panose="020F0502020204030204" pitchFamily="34" charset="0"/>
                <a:ea typeface="Calibri" panose="020F0502020204030204" pitchFamily="34" charset="0"/>
                <a:cs typeface="Times New Roman" panose="02020603050405020304" pitchFamily="18" charset="0"/>
              </a:rPr>
              <a:t>-) Bu süre içerisinde yanan tank ve komşu tanklar su ile soğutulmalıdır. Bu soğutma bize BLEVE konusunda zaman kazandıracaktır. </a:t>
            </a: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4-) </a:t>
            </a:r>
            <a:r>
              <a:rPr lang="tr-TR" dirty="0" err="1">
                <a:latin typeface="Calibri" panose="020F0502020204030204" pitchFamily="34" charset="0"/>
                <a:ea typeface="Calibri" panose="020F0502020204030204" pitchFamily="34" charset="0"/>
                <a:cs typeface="Times New Roman" panose="02020603050405020304" pitchFamily="18" charset="0"/>
              </a:rPr>
              <a:t>PSV’lerin</a:t>
            </a:r>
            <a:r>
              <a:rPr lang="tr-TR" dirty="0">
                <a:latin typeface="Calibri" panose="020F0502020204030204" pitchFamily="34" charset="0"/>
                <a:ea typeface="Calibri" panose="020F0502020204030204" pitchFamily="34" charset="0"/>
                <a:cs typeface="Times New Roman" panose="02020603050405020304" pitchFamily="18" charset="0"/>
              </a:rPr>
              <a:t> çalıştığından emin olunması gerekir, tankı yüksek basınca karşı koruyacaktır.(</a:t>
            </a:r>
            <a:r>
              <a:rPr lang="tr-TR" dirty="0" err="1">
                <a:latin typeface="Calibri" panose="020F0502020204030204" pitchFamily="34" charset="0"/>
                <a:ea typeface="Calibri" panose="020F0502020204030204" pitchFamily="34" charset="0"/>
                <a:cs typeface="Times New Roman" panose="02020603050405020304" pitchFamily="18" charset="0"/>
              </a:rPr>
              <a:t>PSV’ler</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Bleve’ye</a:t>
            </a:r>
            <a:r>
              <a:rPr lang="tr-TR" dirty="0">
                <a:latin typeface="Calibri" panose="020F0502020204030204" pitchFamily="34" charset="0"/>
                <a:ea typeface="Calibri" panose="020F0502020204030204" pitchFamily="34" charset="0"/>
                <a:cs typeface="Times New Roman" panose="02020603050405020304" pitchFamily="18" charset="0"/>
              </a:rPr>
              <a:t> Karşı Zaman Kazandıracaktır)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5-) Eğer yakıt kaynağı kesilemiyorsa, tanka su enjeksiyonu yapılmalıdır.</a:t>
            </a:r>
          </a:p>
          <a:p>
            <a:pPr>
              <a:lnSpc>
                <a:spcPct val="107000"/>
              </a:lnSpc>
              <a:spcAft>
                <a:spcPts val="800"/>
              </a:spcAft>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Resim 9">
            <a:extLst>
              <a:ext uri="{FF2B5EF4-FFF2-40B4-BE49-F238E27FC236}">
                <a16:creationId xmlns:a16="http://schemas.microsoft.com/office/drawing/2014/main" id="{406CD46C-EA5F-0D67-E5F0-62D620F5FA48}"/>
              </a:ext>
            </a:extLst>
          </p:cNvPr>
          <p:cNvPicPr>
            <a:picLocks noChangeAspect="1"/>
          </p:cNvPicPr>
          <p:nvPr/>
        </p:nvPicPr>
        <p:blipFill>
          <a:blip r:embed="rId5"/>
          <a:stretch>
            <a:fillRect/>
          </a:stretch>
        </p:blipFill>
        <p:spPr>
          <a:xfrm>
            <a:off x="1872497" y="4289980"/>
            <a:ext cx="3901813" cy="1708973"/>
          </a:xfrm>
          <a:prstGeom prst="rect">
            <a:avLst/>
          </a:prstGeom>
        </p:spPr>
      </p:pic>
      <p:pic>
        <p:nvPicPr>
          <p:cNvPr id="4" name="Resim 3">
            <a:extLst>
              <a:ext uri="{FF2B5EF4-FFF2-40B4-BE49-F238E27FC236}">
                <a16:creationId xmlns:a16="http://schemas.microsoft.com/office/drawing/2014/main" id="{32A317E4-16DF-A2F9-5B28-943B73F65940}"/>
              </a:ext>
            </a:extLst>
          </p:cNvPr>
          <p:cNvPicPr>
            <a:picLocks noChangeAspect="1"/>
          </p:cNvPicPr>
          <p:nvPr/>
        </p:nvPicPr>
        <p:blipFill>
          <a:blip r:embed="rId6"/>
          <a:stretch>
            <a:fillRect/>
          </a:stretch>
        </p:blipFill>
        <p:spPr>
          <a:xfrm>
            <a:off x="6827222" y="4289980"/>
            <a:ext cx="3046242" cy="1675433"/>
          </a:xfrm>
          <a:prstGeom prst="rect">
            <a:avLst/>
          </a:prstGeom>
        </p:spPr>
      </p:pic>
    </p:spTree>
    <p:extLst>
      <p:ext uri="{BB962C8B-B14F-4D97-AF65-F5344CB8AC3E}">
        <p14:creationId xmlns:p14="http://schemas.microsoft.com/office/powerpoint/2010/main" val="233887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882686D-0A04-B69C-88DA-A767CD684D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9C8EBC40-75FF-74B2-E83E-757098317CA7}"/>
              </a:ext>
            </a:extLst>
          </p:cNvPr>
          <p:cNvSpPr txBox="1"/>
          <p:nvPr/>
        </p:nvSpPr>
        <p:spPr>
          <a:xfrm>
            <a:off x="496583" y="4428162"/>
            <a:ext cx="11198831" cy="1631216"/>
          </a:xfrm>
          <a:prstGeom prst="rect">
            <a:avLst/>
          </a:prstGeom>
          <a:noFill/>
        </p:spPr>
        <p:txBody>
          <a:bodyPr wrap="square" rtlCol="0">
            <a:spAutoFit/>
          </a:bodyPr>
          <a:lstStyle/>
          <a:p>
            <a:pPr algn="ctr"/>
            <a:r>
              <a:rPr lang="tr-TR" sz="5000" dirty="0">
                <a:solidFill>
                  <a:schemeClr val="bg1"/>
                </a:solidFill>
              </a:rPr>
              <a:t>LPG Tanklarında BLEVE Riskinin Önlenmesi Yangın-Patlama Güvenliği</a:t>
            </a:r>
          </a:p>
        </p:txBody>
      </p:sp>
      <p:sp>
        <p:nvSpPr>
          <p:cNvPr id="8" name="Metin kutusu 7">
            <a:extLst>
              <a:ext uri="{FF2B5EF4-FFF2-40B4-BE49-F238E27FC236}">
                <a16:creationId xmlns:a16="http://schemas.microsoft.com/office/drawing/2014/main" id="{BBBA48CE-3D2E-5CB1-2847-32A8CB4886E8}"/>
              </a:ext>
            </a:extLst>
          </p:cNvPr>
          <p:cNvSpPr txBox="1"/>
          <p:nvPr/>
        </p:nvSpPr>
        <p:spPr>
          <a:xfrm>
            <a:off x="3064478" y="3429000"/>
            <a:ext cx="2791792" cy="923330"/>
          </a:xfrm>
          <a:prstGeom prst="rect">
            <a:avLst/>
          </a:prstGeom>
          <a:noFill/>
        </p:spPr>
        <p:txBody>
          <a:bodyPr wrap="square" rtlCol="0">
            <a:spAutoFit/>
          </a:bodyPr>
          <a:lstStyle/>
          <a:p>
            <a:r>
              <a:rPr lang="tr-TR" sz="5400" b="1" dirty="0">
                <a:solidFill>
                  <a:schemeClr val="bg1"/>
                </a:solidFill>
              </a:rPr>
              <a:t> </a:t>
            </a:r>
          </a:p>
        </p:txBody>
      </p:sp>
      <p:pic>
        <p:nvPicPr>
          <p:cNvPr id="10" name="Resim 9">
            <a:extLst>
              <a:ext uri="{FF2B5EF4-FFF2-40B4-BE49-F238E27FC236}">
                <a16:creationId xmlns:a16="http://schemas.microsoft.com/office/drawing/2014/main" id="{6BCA2660-1A48-D231-94B4-BDC8A729F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718" y="-372773"/>
            <a:ext cx="13464873" cy="5941366"/>
          </a:xfrm>
          <a:prstGeom prst="rect">
            <a:avLst/>
          </a:prstGeom>
        </p:spPr>
      </p:pic>
      <p:pic>
        <p:nvPicPr>
          <p:cNvPr id="3" name="Resim 1">
            <a:extLst>
              <a:ext uri="{FF2B5EF4-FFF2-40B4-BE49-F238E27FC236}">
                <a16:creationId xmlns:a16="http://schemas.microsoft.com/office/drawing/2014/main" id="{6061FFE3-7234-E0BD-647A-15DFA944C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311" y="3429000"/>
            <a:ext cx="4019376" cy="99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16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538" y="191093"/>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823404" y="373445"/>
            <a:ext cx="4005504" cy="553998"/>
          </a:xfrm>
          <a:prstGeom prst="rect">
            <a:avLst/>
          </a:prstGeom>
          <a:noFill/>
        </p:spPr>
        <p:txBody>
          <a:bodyPr wrap="square" rtlCol="0">
            <a:spAutoFit/>
          </a:bodyPr>
          <a:lstStyle/>
          <a:p>
            <a:r>
              <a:rPr lang="tr-TR" sz="3000" b="1" dirty="0"/>
              <a:t>   BLEVE İle Mücadele</a:t>
            </a:r>
          </a:p>
        </p:txBody>
      </p:sp>
      <p:sp>
        <p:nvSpPr>
          <p:cNvPr id="4" name="Metin kutusu 3">
            <a:extLst>
              <a:ext uri="{FF2B5EF4-FFF2-40B4-BE49-F238E27FC236}">
                <a16:creationId xmlns:a16="http://schemas.microsoft.com/office/drawing/2014/main" id="{8C47E60A-517E-0CDB-0FF7-6962BCCF7B43}"/>
              </a:ext>
            </a:extLst>
          </p:cNvPr>
          <p:cNvSpPr txBox="1"/>
          <p:nvPr/>
        </p:nvSpPr>
        <p:spPr>
          <a:xfrm>
            <a:off x="4748887" y="924182"/>
            <a:ext cx="2154538" cy="369332"/>
          </a:xfrm>
          <a:prstGeom prst="rect">
            <a:avLst/>
          </a:prstGeom>
          <a:noFill/>
        </p:spPr>
        <p:txBody>
          <a:bodyPr wrap="square" rtlCol="0">
            <a:spAutoFit/>
          </a:bodyPr>
          <a:lstStyle/>
          <a:p>
            <a:r>
              <a:rPr lang="tr-TR" b="1" dirty="0"/>
              <a:t>Su Enjeksiyonu</a:t>
            </a:r>
          </a:p>
        </p:txBody>
      </p:sp>
      <p:sp>
        <p:nvSpPr>
          <p:cNvPr id="9" name="Metin kutusu 8">
            <a:extLst>
              <a:ext uri="{FF2B5EF4-FFF2-40B4-BE49-F238E27FC236}">
                <a16:creationId xmlns:a16="http://schemas.microsoft.com/office/drawing/2014/main" id="{9D894099-0AFB-E660-A9D0-B2693DA3A3A5}"/>
              </a:ext>
            </a:extLst>
          </p:cNvPr>
          <p:cNvSpPr txBox="1"/>
          <p:nvPr/>
        </p:nvSpPr>
        <p:spPr>
          <a:xfrm>
            <a:off x="1130866" y="1382524"/>
            <a:ext cx="9390580" cy="1561005"/>
          </a:xfrm>
          <a:prstGeom prst="rect">
            <a:avLst/>
          </a:prstGeom>
          <a:noFill/>
        </p:spPr>
        <p:txBody>
          <a:bodyPr wrap="square">
            <a:sp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Tankta bir sızıntı meydana gelirse, özellikle nozul contası, kaynakta veya vana gövdesinde, sızıntı normal olarak durdurulamaz şekilde, çünkü sızıntı acil kapatma vanasında veya yukarısındadır. Bu tip durumlarda tankta su enjekte etmek gerekecektir. Tanka su enjekte edildiğinde tank alt bölgesine su geleceğinden, LPG yukarı yönde yer değiştirecektir. Bu işlem ile LPG kaçağının yerini su kaçağı alacaktır ve LPG kaçağı durdurulmuş olacaktır. (API 2510A)</a:t>
            </a:r>
          </a:p>
        </p:txBody>
      </p:sp>
      <p:pic>
        <p:nvPicPr>
          <p:cNvPr id="5" name="Resim 4">
            <a:extLst>
              <a:ext uri="{FF2B5EF4-FFF2-40B4-BE49-F238E27FC236}">
                <a16:creationId xmlns:a16="http://schemas.microsoft.com/office/drawing/2014/main" id="{DE3957E4-EB18-3F73-2768-B1FE76C4E1C1}"/>
              </a:ext>
            </a:extLst>
          </p:cNvPr>
          <p:cNvPicPr>
            <a:picLocks noChangeAspect="1"/>
          </p:cNvPicPr>
          <p:nvPr/>
        </p:nvPicPr>
        <p:blipFill>
          <a:blip r:embed="rId5"/>
          <a:stretch>
            <a:fillRect/>
          </a:stretch>
        </p:blipFill>
        <p:spPr>
          <a:xfrm>
            <a:off x="1670554" y="2968322"/>
            <a:ext cx="8696071" cy="3155076"/>
          </a:xfrm>
          <a:prstGeom prst="rect">
            <a:avLst/>
          </a:prstGeom>
        </p:spPr>
      </p:pic>
    </p:spTree>
    <p:extLst>
      <p:ext uri="{BB962C8B-B14F-4D97-AF65-F5344CB8AC3E}">
        <p14:creationId xmlns:p14="http://schemas.microsoft.com/office/powerpoint/2010/main" val="317637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930" y="203377"/>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823403" y="373445"/>
            <a:ext cx="5248677" cy="1015663"/>
          </a:xfrm>
          <a:prstGeom prst="rect">
            <a:avLst/>
          </a:prstGeom>
          <a:noFill/>
        </p:spPr>
        <p:txBody>
          <a:bodyPr wrap="square" rtlCol="0">
            <a:spAutoFit/>
          </a:bodyPr>
          <a:lstStyle/>
          <a:p>
            <a:r>
              <a:rPr lang="tr-TR" sz="3000" b="1" dirty="0"/>
              <a:t>   </a:t>
            </a:r>
            <a:r>
              <a:rPr lang="tr-TR" sz="1800" b="1" dirty="0">
                <a:effectLst/>
                <a:latin typeface="Calibri" panose="020F0502020204030204" pitchFamily="34" charset="0"/>
                <a:ea typeface="Calibri" panose="020F0502020204030204" pitchFamily="34" charset="0"/>
                <a:cs typeface="Times New Roman" panose="02020603050405020304" pitchFamily="18" charset="0"/>
              </a:rPr>
              <a:t>Feyzin </a:t>
            </a:r>
            <a:r>
              <a:rPr lang="tr-TR" b="1" dirty="0">
                <a:latin typeface="Calibri" panose="020F0502020204030204" pitchFamily="34" charset="0"/>
                <a:ea typeface="Calibri" panose="020F0502020204030204" pitchFamily="34" charset="0"/>
                <a:cs typeface="Times New Roman" panose="02020603050405020304" pitchFamily="18" charset="0"/>
              </a:rPr>
              <a:t>R</a:t>
            </a:r>
            <a:r>
              <a:rPr lang="tr-TR" sz="1800" b="1" dirty="0">
                <a:effectLst/>
                <a:latin typeface="Calibri" panose="020F0502020204030204" pitchFamily="34" charset="0"/>
                <a:ea typeface="Calibri" panose="020F0502020204030204" pitchFamily="34" charset="0"/>
                <a:cs typeface="Times New Roman" panose="02020603050405020304" pitchFamily="18" charset="0"/>
              </a:rPr>
              <a:t>afinerisi </a:t>
            </a:r>
            <a:r>
              <a:rPr lang="tr-TR" b="1" dirty="0">
                <a:latin typeface="Calibri" panose="020F0502020204030204" pitchFamily="34" charset="0"/>
                <a:ea typeface="Calibri" panose="020F0502020204030204" pitchFamily="34" charset="0"/>
                <a:cs typeface="Times New Roman" panose="02020603050405020304" pitchFamily="18" charset="0"/>
              </a:rPr>
              <a:t>F</a:t>
            </a:r>
            <a:r>
              <a:rPr lang="tr-TR" sz="1800" b="1" dirty="0">
                <a:effectLst/>
                <a:latin typeface="Calibri" panose="020F0502020204030204" pitchFamily="34" charset="0"/>
                <a:ea typeface="Calibri" panose="020F0502020204030204" pitchFamily="34" charset="0"/>
                <a:cs typeface="Times New Roman" panose="02020603050405020304" pitchFamily="18" charset="0"/>
              </a:rPr>
              <a:t>elaketi, 4 OCAK 1966 </a:t>
            </a:r>
          </a:p>
          <a:p>
            <a:endParaRPr lang="tr-TR" sz="3000" b="1" dirty="0"/>
          </a:p>
        </p:txBody>
      </p:sp>
      <p:sp>
        <p:nvSpPr>
          <p:cNvPr id="9" name="Metin kutusu 8">
            <a:extLst>
              <a:ext uri="{FF2B5EF4-FFF2-40B4-BE49-F238E27FC236}">
                <a16:creationId xmlns:a16="http://schemas.microsoft.com/office/drawing/2014/main" id="{9D894099-0AFB-E660-A9D0-B2693DA3A3A5}"/>
              </a:ext>
            </a:extLst>
          </p:cNvPr>
          <p:cNvSpPr txBox="1"/>
          <p:nvPr/>
        </p:nvSpPr>
        <p:spPr>
          <a:xfrm>
            <a:off x="2154538" y="903266"/>
            <a:ext cx="9390580" cy="1367234"/>
          </a:xfrm>
          <a:prstGeom prst="rect">
            <a:avLst/>
          </a:prstGeom>
          <a:noFill/>
        </p:spPr>
        <p:txBody>
          <a:bodyPr wrap="square">
            <a:sp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Bir operatör kürenin altında su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drejanı</a:t>
            </a:r>
            <a:r>
              <a:rPr lang="tr-TR" sz="1800" dirty="0">
                <a:effectLst/>
                <a:latin typeface="Calibri" panose="020F0502020204030204" pitchFamily="34" charset="0"/>
                <a:ea typeface="Calibri" panose="020F0502020204030204" pitchFamily="34" charset="0"/>
                <a:cs typeface="Times New Roman" panose="02020603050405020304" pitchFamily="18" charset="0"/>
              </a:rPr>
              <a:t> yapmak istedi,  küre altında su drenaj hattında 2 izolasyon vanası vardı ve operatörü iki vanayı da aynı zamanda açarak, büyük bir hata yaptı. </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Daha sonra vana dondu ve yarı açık konumda kaldı, diğer izolasyon vanasını da kapatamadı ve LPG yayılmaya başladı. LPG yayılımını durduramadılar.</a:t>
            </a:r>
          </a:p>
        </p:txBody>
      </p:sp>
      <p:sp>
        <p:nvSpPr>
          <p:cNvPr id="8" name="Metin kutusu 7">
            <a:extLst>
              <a:ext uri="{FF2B5EF4-FFF2-40B4-BE49-F238E27FC236}">
                <a16:creationId xmlns:a16="http://schemas.microsoft.com/office/drawing/2014/main" id="{8BF248EB-C6FE-CA63-D051-294E960E79A6}"/>
              </a:ext>
            </a:extLst>
          </p:cNvPr>
          <p:cNvSpPr txBox="1"/>
          <p:nvPr/>
        </p:nvSpPr>
        <p:spPr>
          <a:xfrm>
            <a:off x="1683399" y="5344923"/>
            <a:ext cx="10199671" cy="923330"/>
          </a:xfrm>
          <a:prstGeom prst="rect">
            <a:avLst/>
          </a:prstGeom>
          <a:noFill/>
        </p:spPr>
        <p:txBody>
          <a:bodyPr wrap="square">
            <a:spAutoFit/>
          </a:bodyPr>
          <a:lstStyle/>
          <a:p>
            <a:r>
              <a:rPr lang="tr-TR" sz="1800" dirty="0">
                <a:effectLst/>
                <a:latin typeface="Calibri" panose="020F0502020204030204" pitchFamily="34" charset="0"/>
                <a:ea typeface="Calibri" panose="020F0502020204030204" pitchFamily="34" charset="0"/>
                <a:cs typeface="Times New Roman" panose="02020603050405020304" pitchFamily="18" charset="0"/>
              </a:rPr>
              <a:t>Çünkü LPG drenaj hattında uzaktan kumanda edilebilen acil kapatma vanası yoktu, hat üzerinde aşırı akış koruma valfi veya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deadman</a:t>
            </a:r>
            <a:r>
              <a:rPr lang="tr-TR" sz="1800" dirty="0">
                <a:effectLst/>
                <a:latin typeface="Calibri" panose="020F0502020204030204" pitchFamily="34" charset="0"/>
                <a:ea typeface="Calibri" panose="020F0502020204030204" pitchFamily="34" charset="0"/>
                <a:cs typeface="Times New Roman" panose="02020603050405020304" pitchFamily="18" charset="0"/>
              </a:rPr>
              <a:t> valf yoktu. Sonuç itibarı ile büyük bir yangın başladı. LPG kaçağının kaynağının kesemedikleri için LPG yangını devam etti</a:t>
            </a:r>
            <a:endParaRPr lang="tr-TR" dirty="0"/>
          </a:p>
        </p:txBody>
      </p:sp>
      <p:pic>
        <p:nvPicPr>
          <p:cNvPr id="19" name="Resim 18">
            <a:extLst>
              <a:ext uri="{FF2B5EF4-FFF2-40B4-BE49-F238E27FC236}">
                <a16:creationId xmlns:a16="http://schemas.microsoft.com/office/drawing/2014/main" id="{4218513A-D5D7-991C-8868-4C249940631C}"/>
              </a:ext>
            </a:extLst>
          </p:cNvPr>
          <p:cNvPicPr>
            <a:picLocks noChangeAspect="1"/>
          </p:cNvPicPr>
          <p:nvPr/>
        </p:nvPicPr>
        <p:blipFill>
          <a:blip r:embed="rId5"/>
          <a:stretch>
            <a:fillRect/>
          </a:stretch>
        </p:blipFill>
        <p:spPr>
          <a:xfrm>
            <a:off x="1909761" y="2337513"/>
            <a:ext cx="3771847" cy="2795407"/>
          </a:xfrm>
          <a:prstGeom prst="rect">
            <a:avLst/>
          </a:prstGeom>
        </p:spPr>
      </p:pic>
      <p:pic>
        <p:nvPicPr>
          <p:cNvPr id="21" name="Resim 20">
            <a:extLst>
              <a:ext uri="{FF2B5EF4-FFF2-40B4-BE49-F238E27FC236}">
                <a16:creationId xmlns:a16="http://schemas.microsoft.com/office/drawing/2014/main" id="{A66583DD-9CD8-4909-0BB2-8A410AB015A7}"/>
              </a:ext>
            </a:extLst>
          </p:cNvPr>
          <p:cNvPicPr>
            <a:picLocks noChangeAspect="1"/>
          </p:cNvPicPr>
          <p:nvPr/>
        </p:nvPicPr>
        <p:blipFill>
          <a:blip r:embed="rId6"/>
          <a:stretch>
            <a:fillRect/>
          </a:stretch>
        </p:blipFill>
        <p:spPr>
          <a:xfrm>
            <a:off x="5913214" y="2281114"/>
            <a:ext cx="3528737" cy="2851805"/>
          </a:xfrm>
          <a:prstGeom prst="rect">
            <a:avLst/>
          </a:prstGeom>
        </p:spPr>
      </p:pic>
    </p:spTree>
    <p:extLst>
      <p:ext uri="{BB962C8B-B14F-4D97-AF65-F5344CB8AC3E}">
        <p14:creationId xmlns:p14="http://schemas.microsoft.com/office/powerpoint/2010/main" val="4244020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930" y="203377"/>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823403" y="373445"/>
            <a:ext cx="5248677" cy="1015663"/>
          </a:xfrm>
          <a:prstGeom prst="rect">
            <a:avLst/>
          </a:prstGeom>
          <a:noFill/>
        </p:spPr>
        <p:txBody>
          <a:bodyPr wrap="square" rtlCol="0">
            <a:spAutoFit/>
          </a:bodyPr>
          <a:lstStyle/>
          <a:p>
            <a:r>
              <a:rPr lang="tr-TR" sz="3000" b="1" dirty="0"/>
              <a:t>   </a:t>
            </a:r>
            <a:r>
              <a:rPr lang="tr-TR" sz="1800" b="1" dirty="0">
                <a:effectLst/>
                <a:latin typeface="Calibri" panose="020F0502020204030204" pitchFamily="34" charset="0"/>
                <a:ea typeface="Calibri" panose="020F0502020204030204" pitchFamily="34" charset="0"/>
                <a:cs typeface="Times New Roman" panose="02020603050405020304" pitchFamily="18" charset="0"/>
              </a:rPr>
              <a:t>Feyzin Rafinerisi </a:t>
            </a:r>
            <a:r>
              <a:rPr lang="tr-TR" b="1" dirty="0">
                <a:latin typeface="Calibri" panose="020F0502020204030204" pitchFamily="34" charset="0"/>
                <a:ea typeface="Calibri" panose="020F0502020204030204" pitchFamily="34" charset="0"/>
                <a:cs typeface="Times New Roman" panose="02020603050405020304" pitchFamily="18" charset="0"/>
              </a:rPr>
              <a:t>F</a:t>
            </a:r>
            <a:r>
              <a:rPr lang="tr-TR" sz="1800" b="1" dirty="0">
                <a:effectLst/>
                <a:latin typeface="Calibri" panose="020F0502020204030204" pitchFamily="34" charset="0"/>
                <a:ea typeface="Calibri" panose="020F0502020204030204" pitchFamily="34" charset="0"/>
                <a:cs typeface="Times New Roman" panose="02020603050405020304" pitchFamily="18" charset="0"/>
              </a:rPr>
              <a:t>elaketi, 4 OCAK 1966 </a:t>
            </a:r>
          </a:p>
          <a:p>
            <a:endParaRPr lang="tr-TR" sz="3000" b="1" dirty="0"/>
          </a:p>
        </p:txBody>
      </p:sp>
      <p:pic>
        <p:nvPicPr>
          <p:cNvPr id="15" name="Resim 14">
            <a:extLst>
              <a:ext uri="{FF2B5EF4-FFF2-40B4-BE49-F238E27FC236}">
                <a16:creationId xmlns:a16="http://schemas.microsoft.com/office/drawing/2014/main" id="{C35E2CB9-89FD-4EEF-F29E-36830C0FD671}"/>
              </a:ext>
            </a:extLst>
          </p:cNvPr>
          <p:cNvPicPr>
            <a:picLocks noChangeAspect="1"/>
          </p:cNvPicPr>
          <p:nvPr/>
        </p:nvPicPr>
        <p:blipFill>
          <a:blip r:embed="rId5"/>
          <a:stretch>
            <a:fillRect/>
          </a:stretch>
        </p:blipFill>
        <p:spPr>
          <a:xfrm>
            <a:off x="7046597" y="2537717"/>
            <a:ext cx="4383116" cy="3723655"/>
          </a:xfrm>
          <a:prstGeom prst="rect">
            <a:avLst/>
          </a:prstGeom>
        </p:spPr>
      </p:pic>
      <p:pic>
        <p:nvPicPr>
          <p:cNvPr id="17" name="Resim 16" descr="dış mekan, pişirme, aşçılık, kirli içeren bir resim&#10;&#10;Açıklama otomatik olarak oluşturuldu">
            <a:extLst>
              <a:ext uri="{FF2B5EF4-FFF2-40B4-BE49-F238E27FC236}">
                <a16:creationId xmlns:a16="http://schemas.microsoft.com/office/drawing/2014/main" id="{646B5B2B-0BA5-A8EA-5914-C4521567F286}"/>
              </a:ext>
            </a:extLst>
          </p:cNvPr>
          <p:cNvPicPr>
            <a:picLocks noChangeAspect="1"/>
          </p:cNvPicPr>
          <p:nvPr/>
        </p:nvPicPr>
        <p:blipFill>
          <a:blip r:embed="rId6"/>
          <a:stretch>
            <a:fillRect/>
          </a:stretch>
        </p:blipFill>
        <p:spPr>
          <a:xfrm>
            <a:off x="1550109" y="2537717"/>
            <a:ext cx="5165254" cy="3569543"/>
          </a:xfrm>
          <a:prstGeom prst="rect">
            <a:avLst/>
          </a:prstGeom>
        </p:spPr>
      </p:pic>
      <p:sp>
        <p:nvSpPr>
          <p:cNvPr id="4" name="Metin kutusu 3">
            <a:extLst>
              <a:ext uri="{FF2B5EF4-FFF2-40B4-BE49-F238E27FC236}">
                <a16:creationId xmlns:a16="http://schemas.microsoft.com/office/drawing/2014/main" id="{3DC69652-5C3B-E963-1E5E-B27451C35703}"/>
              </a:ext>
            </a:extLst>
          </p:cNvPr>
          <p:cNvSpPr txBox="1"/>
          <p:nvPr/>
        </p:nvSpPr>
        <p:spPr>
          <a:xfrm>
            <a:off x="1958429" y="954284"/>
            <a:ext cx="9518243" cy="1264642"/>
          </a:xfrm>
          <a:prstGeom prst="rect">
            <a:avLst/>
          </a:prstGeom>
          <a:noFill/>
        </p:spPr>
        <p:txBody>
          <a:bodyPr wrap="square">
            <a:sp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Bu hatayı bir hata daha eklendi ve tankı soğutmadılar çünkü emniyet ventilinin tankı tek başına koruyabileceğine inandılar ve sadece komşu tankları soğuttular. Fakat yangın çıkan ilk tankta BLEVE meydana geldi ve istenmeyen  olaylar gelişti, Bu felaket sonucunda 18 kişi öldü, 81 kişi yaralandı ve 5 küresel LPG tankı patladı. </a:t>
            </a:r>
          </a:p>
        </p:txBody>
      </p:sp>
    </p:spTree>
    <p:extLst>
      <p:ext uri="{BB962C8B-B14F-4D97-AF65-F5344CB8AC3E}">
        <p14:creationId xmlns:p14="http://schemas.microsoft.com/office/powerpoint/2010/main" val="2575061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930" y="203377"/>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823403" y="373445"/>
            <a:ext cx="5248677" cy="1015663"/>
          </a:xfrm>
          <a:prstGeom prst="rect">
            <a:avLst/>
          </a:prstGeom>
          <a:noFill/>
        </p:spPr>
        <p:txBody>
          <a:bodyPr wrap="square" rtlCol="0">
            <a:spAutoFit/>
          </a:bodyPr>
          <a:lstStyle/>
          <a:p>
            <a:r>
              <a:rPr lang="tr-TR" sz="3000" b="1" dirty="0"/>
              <a:t>   </a:t>
            </a:r>
            <a:r>
              <a:rPr lang="tr-TR" sz="1800" b="1" dirty="0">
                <a:effectLst/>
                <a:latin typeface="Calibri" panose="020F0502020204030204" pitchFamily="34" charset="0"/>
                <a:ea typeface="Calibri" panose="020F0502020204030204" pitchFamily="34" charset="0"/>
                <a:cs typeface="Times New Roman" panose="02020603050405020304" pitchFamily="18" charset="0"/>
              </a:rPr>
              <a:t>Feyzin Rafinerisi </a:t>
            </a:r>
            <a:r>
              <a:rPr lang="tr-TR" b="1" dirty="0">
                <a:latin typeface="Calibri" panose="020F0502020204030204" pitchFamily="34" charset="0"/>
                <a:ea typeface="Calibri" panose="020F0502020204030204" pitchFamily="34" charset="0"/>
                <a:cs typeface="Times New Roman" panose="02020603050405020304" pitchFamily="18" charset="0"/>
              </a:rPr>
              <a:t>F</a:t>
            </a:r>
            <a:r>
              <a:rPr lang="tr-TR" sz="1800" b="1" dirty="0">
                <a:effectLst/>
                <a:latin typeface="Calibri" panose="020F0502020204030204" pitchFamily="34" charset="0"/>
                <a:ea typeface="Calibri" panose="020F0502020204030204" pitchFamily="34" charset="0"/>
                <a:cs typeface="Times New Roman" panose="02020603050405020304" pitchFamily="18" charset="0"/>
              </a:rPr>
              <a:t>elaketi, 4 OCAK 1966 </a:t>
            </a:r>
          </a:p>
          <a:p>
            <a:endParaRPr lang="tr-TR" sz="3000" b="1" dirty="0"/>
          </a:p>
        </p:txBody>
      </p:sp>
      <p:pic>
        <p:nvPicPr>
          <p:cNvPr id="8" name="Resim 7" descr="dış mekan, taşımak, nakletmek, arazi içeren bir resim&#10;&#10;Açıklama otomatik olarak oluşturuldu">
            <a:extLst>
              <a:ext uri="{FF2B5EF4-FFF2-40B4-BE49-F238E27FC236}">
                <a16:creationId xmlns:a16="http://schemas.microsoft.com/office/drawing/2014/main" id="{74357292-E9AE-2A01-09AB-ACBAA6C4B4C7}"/>
              </a:ext>
            </a:extLst>
          </p:cNvPr>
          <p:cNvPicPr>
            <a:picLocks noChangeAspect="1"/>
          </p:cNvPicPr>
          <p:nvPr/>
        </p:nvPicPr>
        <p:blipFill>
          <a:blip r:embed="rId5"/>
          <a:stretch>
            <a:fillRect/>
          </a:stretch>
        </p:blipFill>
        <p:spPr>
          <a:xfrm>
            <a:off x="4021522" y="2263216"/>
            <a:ext cx="3440426" cy="3483105"/>
          </a:xfrm>
          <a:prstGeom prst="rect">
            <a:avLst/>
          </a:prstGeom>
        </p:spPr>
      </p:pic>
      <p:sp>
        <p:nvSpPr>
          <p:cNvPr id="10" name="Metin kutusu 9">
            <a:extLst>
              <a:ext uri="{FF2B5EF4-FFF2-40B4-BE49-F238E27FC236}">
                <a16:creationId xmlns:a16="http://schemas.microsoft.com/office/drawing/2014/main" id="{79D6A05A-B753-12FF-8770-36AE81DE113A}"/>
              </a:ext>
            </a:extLst>
          </p:cNvPr>
          <p:cNvSpPr txBox="1"/>
          <p:nvPr/>
        </p:nvSpPr>
        <p:spPr>
          <a:xfrm>
            <a:off x="1915320" y="1247553"/>
            <a:ext cx="9064841" cy="923330"/>
          </a:xfrm>
          <a:prstGeom prst="rect">
            <a:avLst/>
          </a:prstGeom>
          <a:noFill/>
        </p:spPr>
        <p:txBody>
          <a:bodyPr wrap="square">
            <a:spAutoFit/>
          </a:bodyPr>
          <a:lstStyle/>
          <a:p>
            <a:r>
              <a:rPr lang="tr-TR" sz="1800" dirty="0">
                <a:effectLst/>
                <a:latin typeface="Calibri" panose="020F0502020204030204" pitchFamily="34" charset="0"/>
                <a:ea typeface="Calibri" panose="020F0502020204030204" pitchFamily="34" charset="0"/>
                <a:cs typeface="Times New Roman" panose="02020603050405020304" pitchFamily="18" charset="0"/>
              </a:rPr>
              <a:t>Bu tip felaketlerin olabileceği, ilk kurulum aşamasında düşünülmeli ve tankların dizaynı doğru yapılmalı ve  operasyon talimatları operatörlere rutin eğitimler ile anlatılmalı. </a:t>
            </a:r>
          </a:p>
          <a:p>
            <a:r>
              <a:rPr lang="tr-TR" sz="1800" dirty="0">
                <a:effectLst/>
                <a:latin typeface="Calibri" panose="020F0502020204030204" pitchFamily="34" charset="0"/>
                <a:ea typeface="Calibri" panose="020F0502020204030204" pitchFamily="34" charset="0"/>
                <a:cs typeface="Times New Roman" panose="02020603050405020304" pitchFamily="18" charset="0"/>
              </a:rPr>
              <a:t>Geçmiş kaza örnekleri gelecekteki güvenli günler için çok iyi bir kılavuzdur.</a:t>
            </a:r>
            <a:endParaRPr lang="tr-TR" dirty="0"/>
          </a:p>
        </p:txBody>
      </p:sp>
    </p:spTree>
    <p:extLst>
      <p:ext uri="{BB962C8B-B14F-4D97-AF65-F5344CB8AC3E}">
        <p14:creationId xmlns:p14="http://schemas.microsoft.com/office/powerpoint/2010/main" val="279254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işaret içeren bir resim&#10;&#10;Açıklama otomatik olarak oluşturuldu">
            <a:extLst>
              <a:ext uri="{FF2B5EF4-FFF2-40B4-BE49-F238E27FC236}">
                <a16:creationId xmlns:a16="http://schemas.microsoft.com/office/drawing/2014/main" id="{FD4B5B05-3891-307B-331A-C1F33E98A9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B6FA5CC4-ED2B-EEF6-5099-5FDD8B0EE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81895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56" y="252692"/>
            <a:ext cx="12037887" cy="6352615"/>
          </a:xfrm>
          <a:prstGeom prst="rect">
            <a:avLst/>
          </a:prstGeom>
        </p:spPr>
      </p:pic>
      <p:sp>
        <p:nvSpPr>
          <p:cNvPr id="2" name="Metin kutusu 1">
            <a:extLst>
              <a:ext uri="{FF2B5EF4-FFF2-40B4-BE49-F238E27FC236}">
                <a16:creationId xmlns:a16="http://schemas.microsoft.com/office/drawing/2014/main" id="{37EA00C8-5CA9-4904-BC1C-1BC93D4750F2}"/>
              </a:ext>
            </a:extLst>
          </p:cNvPr>
          <p:cNvSpPr txBox="1"/>
          <p:nvPr/>
        </p:nvSpPr>
        <p:spPr>
          <a:xfrm>
            <a:off x="568882" y="2263135"/>
            <a:ext cx="11054233" cy="2585323"/>
          </a:xfrm>
          <a:prstGeom prst="rect">
            <a:avLst/>
          </a:prstGeom>
          <a:noFill/>
        </p:spPr>
        <p:txBody>
          <a:bodyPr wrap="square" rtlCol="0">
            <a:spAutoFit/>
          </a:bodyPr>
          <a:lstStyle/>
          <a:p>
            <a:r>
              <a:rPr lang="tr-TR" dirty="0"/>
              <a:t>* Sıvılaştırılmış petrol gazları (LPG), petrol veya doğal gazdan elde edilerek basınç altında sıvılaştırılan </a:t>
            </a:r>
            <a:r>
              <a:rPr lang="tr-TR" dirty="0" err="1"/>
              <a:t>propan</a:t>
            </a:r>
            <a:r>
              <a:rPr lang="tr-TR" dirty="0"/>
              <a:t>, bütan ve izomerleri gibi hidrokarbonlar ve bunların karışımından oluşur. </a:t>
            </a:r>
          </a:p>
          <a:p>
            <a:r>
              <a:rPr lang="tr-TR" dirty="0"/>
              <a:t>* </a:t>
            </a:r>
            <a:r>
              <a:rPr lang="tr-TR" sz="1800" dirty="0">
                <a:effectLst/>
                <a:latin typeface="Calibri" panose="020F0502020204030204" pitchFamily="34" charset="0"/>
                <a:ea typeface="Calibri" panose="020F0502020204030204" pitchFamily="34" charset="0"/>
                <a:cs typeface="Times New Roman" panose="02020603050405020304" pitchFamily="18" charset="0"/>
              </a:rPr>
              <a:t>LPG, normal şartlar altında gaz fazında bulunur. Fakat basınç altında ve sıvı halde saklanır. Taşıma ve depolaması için sıvı hale getirilen LPG, gaz fazında tüketilir. Yanıcı ve parlayıcı özelliğe sahiptir.</a:t>
            </a:r>
          </a:p>
          <a:p>
            <a:r>
              <a:rPr lang="tr-TR" dirty="0"/>
              <a:t>* </a:t>
            </a:r>
            <a:r>
              <a:rPr lang="tr-TR" sz="1800" dirty="0">
                <a:effectLst/>
                <a:latin typeface="Calibri" panose="020F0502020204030204" pitchFamily="34" charset="0"/>
                <a:ea typeface="Calibri" panose="020F0502020204030204" pitchFamily="34" charset="0"/>
                <a:cs typeface="Times New Roman" panose="02020603050405020304" pitchFamily="18" charset="0"/>
              </a:rPr>
              <a:t>Renksiz ve kokusuzdur. Bu nedenle gaz kaçağı durumunda fark edilebilmesi için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merkaptanlar</a:t>
            </a:r>
            <a:r>
              <a:rPr lang="tr-TR" sz="1800" dirty="0">
                <a:effectLst/>
                <a:latin typeface="Calibri" panose="020F0502020204030204" pitchFamily="34" charset="0"/>
                <a:ea typeface="Calibri" panose="020F0502020204030204" pitchFamily="34" charset="0"/>
                <a:cs typeface="Times New Roman" panose="02020603050405020304" pitchFamily="18" charset="0"/>
              </a:rPr>
              <a:t> veya kükürt bileşenleriyle kokulandırılır.</a:t>
            </a:r>
          </a:p>
          <a:p>
            <a:r>
              <a:rPr lang="tr-TR" dirty="0">
                <a:latin typeface="Calibri" panose="020F0502020204030204" pitchFamily="34" charset="0"/>
                <a:ea typeface="Calibri" panose="020F0502020204030204" pitchFamily="34" charset="0"/>
                <a:cs typeface="Times New Roman" panose="02020603050405020304" pitchFamily="18" charset="0"/>
              </a:rPr>
              <a:t>* Hava içinde %2 ila %9 arasında bulunması patlama riski için yeterli karışım oranıdır.</a:t>
            </a:r>
          </a:p>
          <a:p>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5" name="Resim 4">
            <a:extLst>
              <a:ext uri="{FF2B5EF4-FFF2-40B4-BE49-F238E27FC236}">
                <a16:creationId xmlns:a16="http://schemas.microsoft.com/office/drawing/2014/main" id="{DE197D26-2C21-1943-F36D-981DF8081D96}"/>
              </a:ext>
            </a:extLst>
          </p:cNvPr>
          <p:cNvPicPr>
            <a:picLocks noChangeAspect="1"/>
          </p:cNvPicPr>
          <p:nvPr/>
        </p:nvPicPr>
        <p:blipFill>
          <a:blip r:embed="rId6"/>
          <a:stretch>
            <a:fillRect/>
          </a:stretch>
        </p:blipFill>
        <p:spPr>
          <a:xfrm>
            <a:off x="3364982" y="4526022"/>
            <a:ext cx="4700232" cy="1519724"/>
          </a:xfrm>
          <a:prstGeom prst="rect">
            <a:avLst/>
          </a:prstGeom>
        </p:spPr>
      </p:pic>
      <p:sp>
        <p:nvSpPr>
          <p:cNvPr id="16" name="Metin kutusu 15">
            <a:extLst>
              <a:ext uri="{FF2B5EF4-FFF2-40B4-BE49-F238E27FC236}">
                <a16:creationId xmlns:a16="http://schemas.microsoft.com/office/drawing/2014/main" id="{C52EE59B-6EE7-F965-1489-9BAA8599D5F7}"/>
              </a:ext>
            </a:extLst>
          </p:cNvPr>
          <p:cNvSpPr txBox="1"/>
          <p:nvPr/>
        </p:nvSpPr>
        <p:spPr>
          <a:xfrm>
            <a:off x="3210869" y="1373519"/>
            <a:ext cx="6148888" cy="553998"/>
          </a:xfrm>
          <a:prstGeom prst="rect">
            <a:avLst/>
          </a:prstGeom>
          <a:noFill/>
        </p:spPr>
        <p:txBody>
          <a:bodyPr wrap="square" rtlCol="0">
            <a:spAutoFit/>
          </a:bodyPr>
          <a:lstStyle/>
          <a:p>
            <a:r>
              <a:rPr lang="tr-TR" sz="3000" b="1" dirty="0"/>
              <a:t>(LPG) Sıvılaştırılmış Petrol Gazları</a:t>
            </a:r>
          </a:p>
        </p:txBody>
      </p:sp>
    </p:spTree>
    <p:extLst>
      <p:ext uri="{BB962C8B-B14F-4D97-AF65-F5344CB8AC3E}">
        <p14:creationId xmlns:p14="http://schemas.microsoft.com/office/powerpoint/2010/main" val="310665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4075367" y="653212"/>
            <a:ext cx="4904245" cy="553998"/>
          </a:xfrm>
          <a:prstGeom prst="rect">
            <a:avLst/>
          </a:prstGeom>
          <a:noFill/>
        </p:spPr>
        <p:txBody>
          <a:bodyPr wrap="square" rtlCol="0">
            <a:spAutoFit/>
          </a:bodyPr>
          <a:lstStyle/>
          <a:p>
            <a:r>
              <a:rPr lang="tr-TR" sz="3000" b="1" dirty="0"/>
              <a:t>LPG’nin Kullanım Alanları</a:t>
            </a:r>
          </a:p>
        </p:txBody>
      </p:sp>
      <p:pic>
        <p:nvPicPr>
          <p:cNvPr id="5" name="Resim 4">
            <a:extLst>
              <a:ext uri="{FF2B5EF4-FFF2-40B4-BE49-F238E27FC236}">
                <a16:creationId xmlns:a16="http://schemas.microsoft.com/office/drawing/2014/main" id="{03804843-57CA-0CC2-5373-7864BFC4BF29}"/>
              </a:ext>
            </a:extLst>
          </p:cNvPr>
          <p:cNvPicPr>
            <a:picLocks noChangeAspect="1"/>
          </p:cNvPicPr>
          <p:nvPr/>
        </p:nvPicPr>
        <p:blipFill>
          <a:blip r:embed="rId5"/>
          <a:stretch>
            <a:fillRect/>
          </a:stretch>
        </p:blipFill>
        <p:spPr>
          <a:xfrm>
            <a:off x="5359231" y="2510748"/>
            <a:ext cx="1473535" cy="2403471"/>
          </a:xfrm>
          <a:prstGeom prst="rect">
            <a:avLst/>
          </a:prstGeom>
        </p:spPr>
      </p:pic>
      <p:pic>
        <p:nvPicPr>
          <p:cNvPr id="9" name="Resim 8">
            <a:extLst>
              <a:ext uri="{FF2B5EF4-FFF2-40B4-BE49-F238E27FC236}">
                <a16:creationId xmlns:a16="http://schemas.microsoft.com/office/drawing/2014/main" id="{94D97943-1C9C-EDC5-FACD-E38C1D66DB05}"/>
              </a:ext>
            </a:extLst>
          </p:cNvPr>
          <p:cNvPicPr>
            <a:picLocks noChangeAspect="1"/>
          </p:cNvPicPr>
          <p:nvPr/>
        </p:nvPicPr>
        <p:blipFill>
          <a:blip r:embed="rId6"/>
          <a:stretch>
            <a:fillRect/>
          </a:stretch>
        </p:blipFill>
        <p:spPr>
          <a:xfrm>
            <a:off x="8215468" y="2717400"/>
            <a:ext cx="3072122" cy="1990168"/>
          </a:xfrm>
          <a:prstGeom prst="rect">
            <a:avLst/>
          </a:prstGeom>
        </p:spPr>
      </p:pic>
      <p:sp>
        <p:nvSpPr>
          <p:cNvPr id="12" name="Metin kutusu 11">
            <a:extLst>
              <a:ext uri="{FF2B5EF4-FFF2-40B4-BE49-F238E27FC236}">
                <a16:creationId xmlns:a16="http://schemas.microsoft.com/office/drawing/2014/main" id="{36216BB8-6378-55A3-0A77-C117853373D7}"/>
              </a:ext>
            </a:extLst>
          </p:cNvPr>
          <p:cNvSpPr txBox="1"/>
          <p:nvPr/>
        </p:nvSpPr>
        <p:spPr>
          <a:xfrm>
            <a:off x="1425386" y="1642714"/>
            <a:ext cx="2676449" cy="430887"/>
          </a:xfrm>
          <a:prstGeom prst="rect">
            <a:avLst/>
          </a:prstGeom>
          <a:noFill/>
        </p:spPr>
        <p:txBody>
          <a:bodyPr wrap="square" rtlCol="0">
            <a:spAutoFit/>
          </a:bodyPr>
          <a:lstStyle/>
          <a:p>
            <a:r>
              <a:rPr lang="tr-TR" sz="2200" b="1" dirty="0"/>
              <a:t>OTOGAZ</a:t>
            </a:r>
          </a:p>
        </p:txBody>
      </p:sp>
      <p:sp>
        <p:nvSpPr>
          <p:cNvPr id="14" name="Metin kutusu 13">
            <a:extLst>
              <a:ext uri="{FF2B5EF4-FFF2-40B4-BE49-F238E27FC236}">
                <a16:creationId xmlns:a16="http://schemas.microsoft.com/office/drawing/2014/main" id="{D5370F7F-6E85-335F-665E-D258749A4215}"/>
              </a:ext>
            </a:extLst>
          </p:cNvPr>
          <p:cNvSpPr txBox="1"/>
          <p:nvPr/>
        </p:nvSpPr>
        <p:spPr>
          <a:xfrm>
            <a:off x="5447841" y="1647989"/>
            <a:ext cx="2676449" cy="430887"/>
          </a:xfrm>
          <a:prstGeom prst="rect">
            <a:avLst/>
          </a:prstGeom>
          <a:noFill/>
        </p:spPr>
        <p:txBody>
          <a:bodyPr wrap="square" rtlCol="0">
            <a:spAutoFit/>
          </a:bodyPr>
          <a:lstStyle/>
          <a:p>
            <a:r>
              <a:rPr lang="tr-TR" sz="2200" b="1" dirty="0"/>
              <a:t>TÜPGAZ</a:t>
            </a:r>
          </a:p>
        </p:txBody>
      </p:sp>
      <p:sp>
        <p:nvSpPr>
          <p:cNvPr id="15" name="Metin kutusu 14">
            <a:extLst>
              <a:ext uri="{FF2B5EF4-FFF2-40B4-BE49-F238E27FC236}">
                <a16:creationId xmlns:a16="http://schemas.microsoft.com/office/drawing/2014/main" id="{5D7EDE07-DF25-4681-12B7-D2E86E929311}"/>
              </a:ext>
            </a:extLst>
          </p:cNvPr>
          <p:cNvSpPr txBox="1"/>
          <p:nvPr/>
        </p:nvSpPr>
        <p:spPr>
          <a:xfrm>
            <a:off x="8618783" y="1642714"/>
            <a:ext cx="2668807" cy="430887"/>
          </a:xfrm>
          <a:prstGeom prst="rect">
            <a:avLst/>
          </a:prstGeom>
          <a:noFill/>
        </p:spPr>
        <p:txBody>
          <a:bodyPr wrap="square" rtlCol="0">
            <a:spAutoFit/>
          </a:bodyPr>
          <a:lstStyle/>
          <a:p>
            <a:r>
              <a:rPr lang="tr-TR" sz="2200" b="1" dirty="0"/>
              <a:t>DÖKMEGAZ</a:t>
            </a:r>
          </a:p>
        </p:txBody>
      </p:sp>
      <p:pic>
        <p:nvPicPr>
          <p:cNvPr id="17" name="Resim 16">
            <a:extLst>
              <a:ext uri="{FF2B5EF4-FFF2-40B4-BE49-F238E27FC236}">
                <a16:creationId xmlns:a16="http://schemas.microsoft.com/office/drawing/2014/main" id="{0DFE51CD-69C0-3921-8637-9A0665BD1974}"/>
              </a:ext>
            </a:extLst>
          </p:cNvPr>
          <p:cNvPicPr>
            <a:picLocks noChangeAspect="1"/>
          </p:cNvPicPr>
          <p:nvPr/>
        </p:nvPicPr>
        <p:blipFill>
          <a:blip r:embed="rId7"/>
          <a:stretch>
            <a:fillRect/>
          </a:stretch>
        </p:blipFill>
        <p:spPr>
          <a:xfrm>
            <a:off x="392355" y="2227266"/>
            <a:ext cx="3683012" cy="2557134"/>
          </a:xfrm>
          <a:prstGeom prst="rect">
            <a:avLst/>
          </a:prstGeom>
        </p:spPr>
      </p:pic>
    </p:spTree>
    <p:extLst>
      <p:ext uri="{BB962C8B-B14F-4D97-AF65-F5344CB8AC3E}">
        <p14:creationId xmlns:p14="http://schemas.microsoft.com/office/powerpoint/2010/main" val="404387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74" y="168763"/>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4244643" y="372140"/>
            <a:ext cx="4904245" cy="553998"/>
          </a:xfrm>
          <a:prstGeom prst="rect">
            <a:avLst/>
          </a:prstGeom>
          <a:noFill/>
        </p:spPr>
        <p:txBody>
          <a:bodyPr wrap="square" rtlCol="0">
            <a:spAutoFit/>
          </a:bodyPr>
          <a:lstStyle/>
          <a:p>
            <a:r>
              <a:rPr lang="tr-TR" sz="3000" b="1" dirty="0"/>
              <a:t>LPG’nin Depolanması</a:t>
            </a:r>
          </a:p>
        </p:txBody>
      </p:sp>
      <p:sp>
        <p:nvSpPr>
          <p:cNvPr id="3" name="Metin kutusu 2">
            <a:extLst>
              <a:ext uri="{FF2B5EF4-FFF2-40B4-BE49-F238E27FC236}">
                <a16:creationId xmlns:a16="http://schemas.microsoft.com/office/drawing/2014/main" id="{BA0BEDD9-E80C-5595-7FF1-D951D7E4901B}"/>
              </a:ext>
            </a:extLst>
          </p:cNvPr>
          <p:cNvSpPr txBox="1"/>
          <p:nvPr/>
        </p:nvSpPr>
        <p:spPr>
          <a:xfrm>
            <a:off x="698643" y="1495117"/>
            <a:ext cx="10163632" cy="369332"/>
          </a:xfrm>
          <a:prstGeom prst="rect">
            <a:avLst/>
          </a:prstGeom>
          <a:noFill/>
        </p:spPr>
        <p:txBody>
          <a:bodyPr wrap="square" rtlCol="0">
            <a:spAutoFit/>
          </a:bodyPr>
          <a:lstStyle/>
          <a:p>
            <a:r>
              <a:rPr lang="tr-TR" dirty="0"/>
              <a:t>LPG, Ülkemizde TS 1446 Belirtilen Kurallar Çerçevesinde, Yeraltı ve Yerüstü Depolama Tanklarında Depolanır.</a:t>
            </a:r>
          </a:p>
        </p:txBody>
      </p:sp>
      <p:sp>
        <p:nvSpPr>
          <p:cNvPr id="9" name="Metin kutusu 8">
            <a:extLst>
              <a:ext uri="{FF2B5EF4-FFF2-40B4-BE49-F238E27FC236}">
                <a16:creationId xmlns:a16="http://schemas.microsoft.com/office/drawing/2014/main" id="{F01A8AC6-A2E8-3D2D-71CE-9B900C6DEEF6}"/>
              </a:ext>
            </a:extLst>
          </p:cNvPr>
          <p:cNvSpPr txBox="1"/>
          <p:nvPr/>
        </p:nvSpPr>
        <p:spPr>
          <a:xfrm>
            <a:off x="663248" y="1883160"/>
            <a:ext cx="10586953" cy="646331"/>
          </a:xfrm>
          <a:prstGeom prst="rect">
            <a:avLst/>
          </a:prstGeom>
          <a:noFill/>
        </p:spPr>
        <p:txBody>
          <a:bodyPr wrap="square">
            <a:spAutoFit/>
          </a:bodyPr>
          <a:lstStyle/>
          <a:p>
            <a:r>
              <a:rPr lang="tr-TR" dirty="0"/>
              <a:t>Genellikle ikmal büyüklüğüne bağlı olarak üretim tesisleri dışında, atmosferik sıcaklıkta, o sıcaklıktaki buhar basıncına göre tasarlanmış basınçlı küresel ya da silindirik tanklarda stoklanır.</a:t>
            </a:r>
          </a:p>
        </p:txBody>
      </p:sp>
      <p:pic>
        <p:nvPicPr>
          <p:cNvPr id="16" name="Resim 15">
            <a:extLst>
              <a:ext uri="{FF2B5EF4-FFF2-40B4-BE49-F238E27FC236}">
                <a16:creationId xmlns:a16="http://schemas.microsoft.com/office/drawing/2014/main" id="{678D10D3-8478-45F9-3CE7-60CEC19B8C9B}"/>
              </a:ext>
            </a:extLst>
          </p:cNvPr>
          <p:cNvPicPr>
            <a:picLocks noChangeAspect="1"/>
          </p:cNvPicPr>
          <p:nvPr/>
        </p:nvPicPr>
        <p:blipFill>
          <a:blip r:embed="rId5"/>
          <a:stretch>
            <a:fillRect/>
          </a:stretch>
        </p:blipFill>
        <p:spPr>
          <a:xfrm>
            <a:off x="1303300" y="2853280"/>
            <a:ext cx="3761860" cy="3284328"/>
          </a:xfrm>
          <a:prstGeom prst="rect">
            <a:avLst/>
          </a:prstGeom>
        </p:spPr>
      </p:pic>
      <p:pic>
        <p:nvPicPr>
          <p:cNvPr id="18" name="Resim 17">
            <a:extLst>
              <a:ext uri="{FF2B5EF4-FFF2-40B4-BE49-F238E27FC236}">
                <a16:creationId xmlns:a16="http://schemas.microsoft.com/office/drawing/2014/main" id="{497F6B62-78EF-AA36-70EC-CB94F23B1DFA}"/>
              </a:ext>
            </a:extLst>
          </p:cNvPr>
          <p:cNvPicPr>
            <a:picLocks noChangeAspect="1"/>
          </p:cNvPicPr>
          <p:nvPr/>
        </p:nvPicPr>
        <p:blipFill>
          <a:blip r:embed="rId6"/>
          <a:stretch>
            <a:fillRect/>
          </a:stretch>
        </p:blipFill>
        <p:spPr>
          <a:xfrm>
            <a:off x="5956724" y="2705177"/>
            <a:ext cx="4616408" cy="3676283"/>
          </a:xfrm>
          <a:prstGeom prst="rect">
            <a:avLst/>
          </a:prstGeom>
        </p:spPr>
      </p:pic>
    </p:spTree>
    <p:extLst>
      <p:ext uri="{BB962C8B-B14F-4D97-AF65-F5344CB8AC3E}">
        <p14:creationId xmlns:p14="http://schemas.microsoft.com/office/powerpoint/2010/main" val="41760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45" y="18607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318553" y="967016"/>
            <a:ext cx="5906224" cy="553998"/>
          </a:xfrm>
          <a:prstGeom prst="rect">
            <a:avLst/>
          </a:prstGeom>
          <a:noFill/>
        </p:spPr>
        <p:txBody>
          <a:bodyPr wrap="square" rtlCol="0">
            <a:spAutoFit/>
          </a:bodyPr>
          <a:lstStyle/>
          <a:p>
            <a:r>
              <a:rPr lang="tr-TR" sz="3000" b="1" dirty="0"/>
              <a:t>LPG Depolama Tank Modelleri</a:t>
            </a:r>
          </a:p>
        </p:txBody>
      </p:sp>
      <p:pic>
        <p:nvPicPr>
          <p:cNvPr id="3" name="Resim 2">
            <a:extLst>
              <a:ext uri="{FF2B5EF4-FFF2-40B4-BE49-F238E27FC236}">
                <a16:creationId xmlns:a16="http://schemas.microsoft.com/office/drawing/2014/main" id="{C96DA333-E470-5012-F87E-EEAF8ECE3EA5}"/>
              </a:ext>
            </a:extLst>
          </p:cNvPr>
          <p:cNvPicPr>
            <a:picLocks noChangeAspect="1"/>
          </p:cNvPicPr>
          <p:nvPr/>
        </p:nvPicPr>
        <p:blipFill>
          <a:blip r:embed="rId5"/>
          <a:stretch>
            <a:fillRect/>
          </a:stretch>
        </p:blipFill>
        <p:spPr>
          <a:xfrm>
            <a:off x="513709" y="2751456"/>
            <a:ext cx="2804844" cy="2678546"/>
          </a:xfrm>
          <a:prstGeom prst="rect">
            <a:avLst/>
          </a:prstGeom>
        </p:spPr>
      </p:pic>
      <p:pic>
        <p:nvPicPr>
          <p:cNvPr id="4" name="Resim 3">
            <a:extLst>
              <a:ext uri="{FF2B5EF4-FFF2-40B4-BE49-F238E27FC236}">
                <a16:creationId xmlns:a16="http://schemas.microsoft.com/office/drawing/2014/main" id="{825333A1-659F-BE35-6DA1-3423A3329E76}"/>
              </a:ext>
            </a:extLst>
          </p:cNvPr>
          <p:cNvPicPr>
            <a:picLocks noChangeAspect="1"/>
          </p:cNvPicPr>
          <p:nvPr/>
        </p:nvPicPr>
        <p:blipFill>
          <a:blip r:embed="rId6"/>
          <a:stretch>
            <a:fillRect/>
          </a:stretch>
        </p:blipFill>
        <p:spPr>
          <a:xfrm>
            <a:off x="3624842" y="2751455"/>
            <a:ext cx="3571174" cy="2796590"/>
          </a:xfrm>
          <a:prstGeom prst="rect">
            <a:avLst/>
          </a:prstGeom>
        </p:spPr>
      </p:pic>
      <p:pic>
        <p:nvPicPr>
          <p:cNvPr id="8" name="Resim 7">
            <a:extLst>
              <a:ext uri="{FF2B5EF4-FFF2-40B4-BE49-F238E27FC236}">
                <a16:creationId xmlns:a16="http://schemas.microsoft.com/office/drawing/2014/main" id="{A51DAF97-0F20-572E-DF58-02C3563B93E4}"/>
              </a:ext>
            </a:extLst>
          </p:cNvPr>
          <p:cNvPicPr>
            <a:picLocks noChangeAspect="1"/>
          </p:cNvPicPr>
          <p:nvPr/>
        </p:nvPicPr>
        <p:blipFill>
          <a:blip r:embed="rId7"/>
          <a:stretch>
            <a:fillRect/>
          </a:stretch>
        </p:blipFill>
        <p:spPr>
          <a:xfrm>
            <a:off x="7602876" y="2751456"/>
            <a:ext cx="3760342" cy="2678546"/>
          </a:xfrm>
          <a:prstGeom prst="rect">
            <a:avLst/>
          </a:prstGeom>
        </p:spPr>
      </p:pic>
      <p:sp>
        <p:nvSpPr>
          <p:cNvPr id="9" name="Metin kutusu 8">
            <a:extLst>
              <a:ext uri="{FF2B5EF4-FFF2-40B4-BE49-F238E27FC236}">
                <a16:creationId xmlns:a16="http://schemas.microsoft.com/office/drawing/2014/main" id="{F4A1BEC7-0301-51C5-6AA3-53A6133929D9}"/>
              </a:ext>
            </a:extLst>
          </p:cNvPr>
          <p:cNvSpPr txBox="1"/>
          <p:nvPr/>
        </p:nvSpPr>
        <p:spPr>
          <a:xfrm>
            <a:off x="1077269" y="2280863"/>
            <a:ext cx="1737850" cy="369332"/>
          </a:xfrm>
          <a:prstGeom prst="rect">
            <a:avLst/>
          </a:prstGeom>
          <a:noFill/>
        </p:spPr>
        <p:txBody>
          <a:bodyPr wrap="square" rtlCol="0">
            <a:spAutoFit/>
          </a:bodyPr>
          <a:lstStyle/>
          <a:p>
            <a:r>
              <a:rPr lang="tr-TR" dirty="0"/>
              <a:t>Küresel Tanklar</a:t>
            </a:r>
          </a:p>
        </p:txBody>
      </p:sp>
      <p:sp>
        <p:nvSpPr>
          <p:cNvPr id="10" name="Metin kutusu 9">
            <a:extLst>
              <a:ext uri="{FF2B5EF4-FFF2-40B4-BE49-F238E27FC236}">
                <a16:creationId xmlns:a16="http://schemas.microsoft.com/office/drawing/2014/main" id="{0A2FA2D9-BA6B-ABF2-0D2B-A4FE6A3350B9}"/>
              </a:ext>
            </a:extLst>
          </p:cNvPr>
          <p:cNvSpPr txBox="1"/>
          <p:nvPr/>
        </p:nvSpPr>
        <p:spPr>
          <a:xfrm>
            <a:off x="3986373" y="2208944"/>
            <a:ext cx="2794571" cy="369332"/>
          </a:xfrm>
          <a:prstGeom prst="rect">
            <a:avLst/>
          </a:prstGeom>
          <a:noFill/>
        </p:spPr>
        <p:txBody>
          <a:bodyPr wrap="square" rtlCol="0">
            <a:spAutoFit/>
          </a:bodyPr>
          <a:lstStyle/>
          <a:p>
            <a:r>
              <a:rPr lang="tr-TR" dirty="0"/>
              <a:t>Silindirik Yatay Tanklar</a:t>
            </a:r>
          </a:p>
        </p:txBody>
      </p:sp>
      <p:sp>
        <p:nvSpPr>
          <p:cNvPr id="12" name="Metin kutusu 11">
            <a:extLst>
              <a:ext uri="{FF2B5EF4-FFF2-40B4-BE49-F238E27FC236}">
                <a16:creationId xmlns:a16="http://schemas.microsoft.com/office/drawing/2014/main" id="{AD618944-21B5-F611-B53B-63B2069A1617}"/>
              </a:ext>
            </a:extLst>
          </p:cNvPr>
          <p:cNvSpPr txBox="1"/>
          <p:nvPr/>
        </p:nvSpPr>
        <p:spPr>
          <a:xfrm>
            <a:off x="8233887" y="2265354"/>
            <a:ext cx="2478885" cy="369332"/>
          </a:xfrm>
          <a:prstGeom prst="rect">
            <a:avLst/>
          </a:prstGeom>
          <a:noFill/>
        </p:spPr>
        <p:txBody>
          <a:bodyPr wrap="square" rtlCol="0">
            <a:spAutoFit/>
          </a:bodyPr>
          <a:lstStyle/>
          <a:p>
            <a:r>
              <a:rPr lang="tr-TR" dirty="0"/>
              <a:t>Höyük Tipi Tanklar</a:t>
            </a:r>
          </a:p>
        </p:txBody>
      </p:sp>
    </p:spTree>
    <p:extLst>
      <p:ext uri="{BB962C8B-B14F-4D97-AF65-F5344CB8AC3E}">
        <p14:creationId xmlns:p14="http://schemas.microsoft.com/office/powerpoint/2010/main" val="3998109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74" y="37214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494630" y="989810"/>
            <a:ext cx="5248677" cy="553998"/>
          </a:xfrm>
          <a:prstGeom prst="rect">
            <a:avLst/>
          </a:prstGeom>
          <a:noFill/>
        </p:spPr>
        <p:txBody>
          <a:bodyPr wrap="square" rtlCol="0">
            <a:spAutoFit/>
          </a:bodyPr>
          <a:lstStyle/>
          <a:p>
            <a:r>
              <a:rPr lang="tr-TR" sz="3000" b="1" dirty="0"/>
              <a:t>LPG Tanklarının Ekipmanları</a:t>
            </a:r>
          </a:p>
        </p:txBody>
      </p:sp>
      <p:sp>
        <p:nvSpPr>
          <p:cNvPr id="3" name="Metin kutusu 2">
            <a:extLst>
              <a:ext uri="{FF2B5EF4-FFF2-40B4-BE49-F238E27FC236}">
                <a16:creationId xmlns:a16="http://schemas.microsoft.com/office/drawing/2014/main" id="{0CF218E1-5192-4AF3-7579-9556C94195B0}"/>
              </a:ext>
            </a:extLst>
          </p:cNvPr>
          <p:cNvSpPr txBox="1"/>
          <p:nvPr/>
        </p:nvSpPr>
        <p:spPr>
          <a:xfrm>
            <a:off x="5742884" y="2249354"/>
            <a:ext cx="4787758" cy="2585323"/>
          </a:xfrm>
          <a:prstGeom prst="rect">
            <a:avLst/>
          </a:prstGeom>
          <a:noFill/>
        </p:spPr>
        <p:txBody>
          <a:bodyPr wrap="square" rtlCol="0">
            <a:spAutoFit/>
          </a:bodyPr>
          <a:lstStyle/>
          <a:p>
            <a:r>
              <a:rPr lang="tr-TR" dirty="0"/>
              <a:t>1-Tank Giriş ve Çıkış Nozulları</a:t>
            </a:r>
          </a:p>
          <a:p>
            <a:r>
              <a:rPr lang="tr-TR" dirty="0"/>
              <a:t>2-Vanalar</a:t>
            </a:r>
          </a:p>
          <a:p>
            <a:r>
              <a:rPr lang="tr-TR" dirty="0"/>
              <a:t>3-Basınç ve Sıcaklık Ölçerler</a:t>
            </a:r>
          </a:p>
          <a:p>
            <a:r>
              <a:rPr lang="tr-TR" dirty="0"/>
              <a:t>4-Sıvı Seviyesi Ölçer</a:t>
            </a:r>
          </a:p>
          <a:p>
            <a:r>
              <a:rPr lang="tr-TR" dirty="0"/>
              <a:t>5-Bağımsız Yüksek Seviye Algılama Sistemi</a:t>
            </a:r>
          </a:p>
          <a:p>
            <a:r>
              <a:rPr lang="tr-TR" dirty="0"/>
              <a:t>6-Manhole</a:t>
            </a:r>
          </a:p>
          <a:p>
            <a:r>
              <a:rPr lang="tr-TR" dirty="0"/>
              <a:t>7-Acil Kapatma Vanaları</a:t>
            </a:r>
          </a:p>
          <a:p>
            <a:r>
              <a:rPr lang="tr-TR" dirty="0"/>
              <a:t>8-Emniyet Ventilleri</a:t>
            </a:r>
          </a:p>
          <a:p>
            <a:r>
              <a:rPr lang="tr-TR" dirty="0"/>
              <a:t>9-Dreyn Tesisatı</a:t>
            </a:r>
          </a:p>
        </p:txBody>
      </p:sp>
      <p:pic>
        <p:nvPicPr>
          <p:cNvPr id="9" name="Resim 8">
            <a:extLst>
              <a:ext uri="{FF2B5EF4-FFF2-40B4-BE49-F238E27FC236}">
                <a16:creationId xmlns:a16="http://schemas.microsoft.com/office/drawing/2014/main" id="{425A673E-2A51-7F6C-8562-99392E1E2807}"/>
              </a:ext>
            </a:extLst>
          </p:cNvPr>
          <p:cNvPicPr>
            <a:picLocks noChangeAspect="1"/>
          </p:cNvPicPr>
          <p:nvPr/>
        </p:nvPicPr>
        <p:blipFill>
          <a:blip r:embed="rId5"/>
          <a:stretch>
            <a:fillRect/>
          </a:stretch>
        </p:blipFill>
        <p:spPr>
          <a:xfrm>
            <a:off x="703639" y="1718789"/>
            <a:ext cx="4807197" cy="3988005"/>
          </a:xfrm>
          <a:prstGeom prst="rect">
            <a:avLst/>
          </a:prstGeom>
        </p:spPr>
      </p:pic>
    </p:spTree>
    <p:extLst>
      <p:ext uri="{BB962C8B-B14F-4D97-AF65-F5344CB8AC3E}">
        <p14:creationId xmlns:p14="http://schemas.microsoft.com/office/powerpoint/2010/main" val="2237364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80" y="-10440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3107134" y="660363"/>
            <a:ext cx="6440479" cy="553998"/>
          </a:xfrm>
          <a:prstGeom prst="rect">
            <a:avLst/>
          </a:prstGeom>
          <a:noFill/>
        </p:spPr>
        <p:txBody>
          <a:bodyPr wrap="square" rtlCol="0">
            <a:spAutoFit/>
          </a:bodyPr>
          <a:lstStyle/>
          <a:p>
            <a:r>
              <a:rPr lang="tr-TR" sz="3000" b="1" dirty="0"/>
              <a:t>  LPG Tanklarında Emniyet Ekipmanları</a:t>
            </a:r>
          </a:p>
        </p:txBody>
      </p:sp>
      <p:pic>
        <p:nvPicPr>
          <p:cNvPr id="5" name="Resim 4">
            <a:extLst>
              <a:ext uri="{FF2B5EF4-FFF2-40B4-BE49-F238E27FC236}">
                <a16:creationId xmlns:a16="http://schemas.microsoft.com/office/drawing/2014/main" id="{DEBFC7FD-9390-9272-3CC4-C5EB3036ABD7}"/>
              </a:ext>
            </a:extLst>
          </p:cNvPr>
          <p:cNvPicPr>
            <a:picLocks noChangeAspect="1"/>
          </p:cNvPicPr>
          <p:nvPr/>
        </p:nvPicPr>
        <p:blipFill>
          <a:blip r:embed="rId5"/>
          <a:stretch>
            <a:fillRect/>
          </a:stretch>
        </p:blipFill>
        <p:spPr>
          <a:xfrm>
            <a:off x="507625" y="3312765"/>
            <a:ext cx="3480665" cy="2356445"/>
          </a:xfrm>
          <a:prstGeom prst="rect">
            <a:avLst/>
          </a:prstGeom>
        </p:spPr>
      </p:pic>
      <p:sp>
        <p:nvSpPr>
          <p:cNvPr id="9" name="Metin kutusu 8">
            <a:extLst>
              <a:ext uri="{FF2B5EF4-FFF2-40B4-BE49-F238E27FC236}">
                <a16:creationId xmlns:a16="http://schemas.microsoft.com/office/drawing/2014/main" id="{BB9BC0EA-1048-80B9-644C-4FD463D96F48}"/>
              </a:ext>
            </a:extLst>
          </p:cNvPr>
          <p:cNvSpPr txBox="1"/>
          <p:nvPr/>
        </p:nvSpPr>
        <p:spPr>
          <a:xfrm>
            <a:off x="4111580" y="1445388"/>
            <a:ext cx="3968837" cy="553998"/>
          </a:xfrm>
          <a:prstGeom prst="rect">
            <a:avLst/>
          </a:prstGeom>
          <a:noFill/>
        </p:spPr>
        <p:txBody>
          <a:bodyPr wrap="square" rtlCol="0">
            <a:spAutoFit/>
          </a:bodyPr>
          <a:lstStyle/>
          <a:p>
            <a:r>
              <a:rPr lang="tr-TR" sz="3000" b="1" dirty="0"/>
              <a:t>Basınç Emniyet Valfleri</a:t>
            </a:r>
          </a:p>
        </p:txBody>
      </p:sp>
      <p:pic>
        <p:nvPicPr>
          <p:cNvPr id="12" name="Resim 11">
            <a:extLst>
              <a:ext uri="{FF2B5EF4-FFF2-40B4-BE49-F238E27FC236}">
                <a16:creationId xmlns:a16="http://schemas.microsoft.com/office/drawing/2014/main" id="{342A9EA0-13A7-6B98-10AA-EE7079AB53DE}"/>
              </a:ext>
            </a:extLst>
          </p:cNvPr>
          <p:cNvPicPr>
            <a:picLocks noChangeAspect="1"/>
          </p:cNvPicPr>
          <p:nvPr/>
        </p:nvPicPr>
        <p:blipFill>
          <a:blip r:embed="rId6"/>
          <a:stretch>
            <a:fillRect/>
          </a:stretch>
        </p:blipFill>
        <p:spPr>
          <a:xfrm>
            <a:off x="4761595" y="2097806"/>
            <a:ext cx="5831062" cy="3784538"/>
          </a:xfrm>
          <a:prstGeom prst="rect">
            <a:avLst/>
          </a:prstGeom>
        </p:spPr>
      </p:pic>
      <p:sp>
        <p:nvSpPr>
          <p:cNvPr id="3" name="Metin kutusu 2">
            <a:extLst>
              <a:ext uri="{FF2B5EF4-FFF2-40B4-BE49-F238E27FC236}">
                <a16:creationId xmlns:a16="http://schemas.microsoft.com/office/drawing/2014/main" id="{B71A24FF-FC5C-AD81-C2FE-51A63154AE5C}"/>
              </a:ext>
            </a:extLst>
          </p:cNvPr>
          <p:cNvSpPr txBox="1"/>
          <p:nvPr/>
        </p:nvSpPr>
        <p:spPr>
          <a:xfrm>
            <a:off x="308929" y="1815116"/>
            <a:ext cx="3604851" cy="646331"/>
          </a:xfrm>
          <a:prstGeom prst="rect">
            <a:avLst/>
          </a:prstGeom>
          <a:noFill/>
        </p:spPr>
        <p:txBody>
          <a:bodyPr wrap="square" rtlCol="0">
            <a:spAutoFit/>
          </a:bodyPr>
          <a:lstStyle/>
          <a:p>
            <a:r>
              <a:rPr lang="tr-TR" dirty="0"/>
              <a:t>Tank içerisinde oluşan yüksek basıncı tahliye etmeye yarar.</a:t>
            </a:r>
          </a:p>
        </p:txBody>
      </p:sp>
    </p:spTree>
    <p:extLst>
      <p:ext uri="{BB962C8B-B14F-4D97-AF65-F5344CB8AC3E}">
        <p14:creationId xmlns:p14="http://schemas.microsoft.com/office/powerpoint/2010/main" val="39570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a:stretch>
            <a:fillRect/>
          </a:stretch>
        </p:blipFill>
        <p:spPr>
          <a:xfrm>
            <a:off x="10862275" y="197159"/>
            <a:ext cx="1056187" cy="309127"/>
          </a:xfrm>
          <a:prstGeom prst="rect">
            <a:avLst/>
          </a:prstGeom>
        </p:spPr>
      </p:pic>
      <p:sp>
        <p:nvSpPr>
          <p:cNvPr id="11" name="Metin kutusu 10">
            <a:extLst>
              <a:ext uri="{FF2B5EF4-FFF2-40B4-BE49-F238E27FC236}">
                <a16:creationId xmlns:a16="http://schemas.microsoft.com/office/drawing/2014/main" id="{35885908-F366-F729-3BBB-01E99E60F697}"/>
              </a:ext>
            </a:extLst>
          </p:cNvPr>
          <p:cNvSpPr txBox="1"/>
          <p:nvPr/>
        </p:nvSpPr>
        <p:spPr>
          <a:xfrm>
            <a:off x="5981224" y="6381460"/>
            <a:ext cx="229550" cy="307777"/>
          </a:xfrm>
          <a:prstGeom prst="rect">
            <a:avLst/>
          </a:prstGeom>
          <a:noFill/>
        </p:spPr>
        <p:txBody>
          <a:bodyPr wrap="none" rtlCol="0">
            <a:spAutoFit/>
          </a:bodyPr>
          <a:lstStyle/>
          <a:p>
            <a:pPr algn="ctr"/>
            <a:r>
              <a:rPr lang="tr-TR" sz="1400" dirty="0"/>
              <a:t>.</a:t>
            </a:r>
          </a:p>
        </p:txBody>
      </p:sp>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74" y="-104400"/>
            <a:ext cx="11803688" cy="6485860"/>
          </a:xfrm>
          <a:prstGeom prst="rect">
            <a:avLst/>
          </a:prstGeom>
        </p:spPr>
      </p:pic>
      <p:sp>
        <p:nvSpPr>
          <p:cNvPr id="2" name="Metin kutusu 1">
            <a:extLst>
              <a:ext uri="{FF2B5EF4-FFF2-40B4-BE49-F238E27FC236}">
                <a16:creationId xmlns:a16="http://schemas.microsoft.com/office/drawing/2014/main" id="{B8F7D239-D8AC-95CD-0B52-CE344A7654E9}"/>
              </a:ext>
            </a:extLst>
          </p:cNvPr>
          <p:cNvSpPr txBox="1"/>
          <p:nvPr/>
        </p:nvSpPr>
        <p:spPr>
          <a:xfrm>
            <a:off x="2760984" y="410248"/>
            <a:ext cx="6440479" cy="553998"/>
          </a:xfrm>
          <a:prstGeom prst="rect">
            <a:avLst/>
          </a:prstGeom>
          <a:noFill/>
        </p:spPr>
        <p:txBody>
          <a:bodyPr wrap="square" rtlCol="0">
            <a:spAutoFit/>
          </a:bodyPr>
          <a:lstStyle/>
          <a:p>
            <a:r>
              <a:rPr lang="tr-TR" sz="3000" b="1" dirty="0"/>
              <a:t>  LPG Tanklarında Emniyet Ekipmanları</a:t>
            </a:r>
          </a:p>
        </p:txBody>
      </p:sp>
      <p:sp>
        <p:nvSpPr>
          <p:cNvPr id="9" name="Metin kutusu 8">
            <a:extLst>
              <a:ext uri="{FF2B5EF4-FFF2-40B4-BE49-F238E27FC236}">
                <a16:creationId xmlns:a16="http://schemas.microsoft.com/office/drawing/2014/main" id="{BB9BC0EA-1048-80B9-644C-4FD463D96F48}"/>
              </a:ext>
            </a:extLst>
          </p:cNvPr>
          <p:cNvSpPr txBox="1"/>
          <p:nvPr/>
        </p:nvSpPr>
        <p:spPr>
          <a:xfrm>
            <a:off x="4111580" y="1200517"/>
            <a:ext cx="3968837" cy="553998"/>
          </a:xfrm>
          <a:prstGeom prst="rect">
            <a:avLst/>
          </a:prstGeom>
          <a:noFill/>
        </p:spPr>
        <p:txBody>
          <a:bodyPr wrap="square" rtlCol="0">
            <a:spAutoFit/>
          </a:bodyPr>
          <a:lstStyle/>
          <a:p>
            <a:r>
              <a:rPr lang="tr-TR" sz="3000" b="1" dirty="0"/>
              <a:t>Acil Kapatma Vanaları</a:t>
            </a:r>
          </a:p>
        </p:txBody>
      </p:sp>
      <p:pic>
        <p:nvPicPr>
          <p:cNvPr id="4" name="Resim 3">
            <a:extLst>
              <a:ext uri="{FF2B5EF4-FFF2-40B4-BE49-F238E27FC236}">
                <a16:creationId xmlns:a16="http://schemas.microsoft.com/office/drawing/2014/main" id="{8F4D227B-C9D5-C886-5178-9A84410389C8}"/>
              </a:ext>
            </a:extLst>
          </p:cNvPr>
          <p:cNvPicPr>
            <a:picLocks noChangeAspect="1"/>
          </p:cNvPicPr>
          <p:nvPr/>
        </p:nvPicPr>
        <p:blipFill>
          <a:blip r:embed="rId5"/>
          <a:stretch>
            <a:fillRect/>
          </a:stretch>
        </p:blipFill>
        <p:spPr>
          <a:xfrm>
            <a:off x="519071" y="1961470"/>
            <a:ext cx="1635467" cy="1431637"/>
          </a:xfrm>
          <a:prstGeom prst="rect">
            <a:avLst/>
          </a:prstGeom>
        </p:spPr>
      </p:pic>
      <p:pic>
        <p:nvPicPr>
          <p:cNvPr id="10" name="Resim 9">
            <a:extLst>
              <a:ext uri="{FF2B5EF4-FFF2-40B4-BE49-F238E27FC236}">
                <a16:creationId xmlns:a16="http://schemas.microsoft.com/office/drawing/2014/main" id="{307405D3-8089-F89B-F449-2AB83E473B64}"/>
              </a:ext>
            </a:extLst>
          </p:cNvPr>
          <p:cNvPicPr>
            <a:picLocks noChangeAspect="1"/>
          </p:cNvPicPr>
          <p:nvPr/>
        </p:nvPicPr>
        <p:blipFill>
          <a:blip r:embed="rId6"/>
          <a:stretch>
            <a:fillRect/>
          </a:stretch>
        </p:blipFill>
        <p:spPr>
          <a:xfrm>
            <a:off x="814553" y="3393107"/>
            <a:ext cx="1251623" cy="1701267"/>
          </a:xfrm>
          <a:prstGeom prst="rect">
            <a:avLst/>
          </a:prstGeom>
        </p:spPr>
      </p:pic>
      <p:pic>
        <p:nvPicPr>
          <p:cNvPr id="17" name="Resim 16">
            <a:extLst>
              <a:ext uri="{FF2B5EF4-FFF2-40B4-BE49-F238E27FC236}">
                <a16:creationId xmlns:a16="http://schemas.microsoft.com/office/drawing/2014/main" id="{E4D14FCD-0036-727A-38F7-EB9CDE376A71}"/>
              </a:ext>
            </a:extLst>
          </p:cNvPr>
          <p:cNvPicPr>
            <a:picLocks noChangeAspect="1"/>
          </p:cNvPicPr>
          <p:nvPr/>
        </p:nvPicPr>
        <p:blipFill>
          <a:blip r:embed="rId7"/>
          <a:stretch>
            <a:fillRect/>
          </a:stretch>
        </p:blipFill>
        <p:spPr>
          <a:xfrm>
            <a:off x="2449147" y="1961470"/>
            <a:ext cx="3344553" cy="2959851"/>
          </a:xfrm>
          <a:prstGeom prst="rect">
            <a:avLst/>
          </a:prstGeom>
        </p:spPr>
      </p:pic>
      <p:pic>
        <p:nvPicPr>
          <p:cNvPr id="21" name="Resim 20">
            <a:extLst>
              <a:ext uri="{FF2B5EF4-FFF2-40B4-BE49-F238E27FC236}">
                <a16:creationId xmlns:a16="http://schemas.microsoft.com/office/drawing/2014/main" id="{73E101EA-5ED1-EA7E-8C26-46CC1871018E}"/>
              </a:ext>
            </a:extLst>
          </p:cNvPr>
          <p:cNvPicPr>
            <a:picLocks noChangeAspect="1"/>
          </p:cNvPicPr>
          <p:nvPr/>
        </p:nvPicPr>
        <p:blipFill>
          <a:blip r:embed="rId8"/>
          <a:stretch>
            <a:fillRect/>
          </a:stretch>
        </p:blipFill>
        <p:spPr>
          <a:xfrm>
            <a:off x="6398302" y="2006387"/>
            <a:ext cx="2796468" cy="2959851"/>
          </a:xfrm>
          <a:prstGeom prst="rect">
            <a:avLst/>
          </a:prstGeom>
        </p:spPr>
      </p:pic>
      <p:sp>
        <p:nvSpPr>
          <p:cNvPr id="3" name="Metin kutusu 2">
            <a:extLst>
              <a:ext uri="{FF2B5EF4-FFF2-40B4-BE49-F238E27FC236}">
                <a16:creationId xmlns:a16="http://schemas.microsoft.com/office/drawing/2014/main" id="{68745C2F-9105-C555-D132-0F21F8D21D49}"/>
              </a:ext>
            </a:extLst>
          </p:cNvPr>
          <p:cNvSpPr txBox="1"/>
          <p:nvPr/>
        </p:nvSpPr>
        <p:spPr>
          <a:xfrm>
            <a:off x="2672751" y="5400147"/>
            <a:ext cx="5988364" cy="369332"/>
          </a:xfrm>
          <a:prstGeom prst="rect">
            <a:avLst/>
          </a:prstGeom>
          <a:noFill/>
        </p:spPr>
        <p:txBody>
          <a:bodyPr wrap="square" rtlCol="0">
            <a:spAutoFit/>
          </a:bodyPr>
          <a:lstStyle/>
          <a:p>
            <a:r>
              <a:rPr lang="tr-TR" dirty="0"/>
              <a:t>Acil Durumda Uzaktan Gaz Akışını Kesmeye Yarar.</a:t>
            </a:r>
          </a:p>
        </p:txBody>
      </p:sp>
    </p:spTree>
    <p:extLst>
      <p:ext uri="{BB962C8B-B14F-4D97-AF65-F5344CB8AC3E}">
        <p14:creationId xmlns:p14="http://schemas.microsoft.com/office/powerpoint/2010/main" val="224506455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902</Words>
  <Application>Microsoft Office PowerPoint</Application>
  <PresentationFormat>Geniş ekran</PresentationFormat>
  <Paragraphs>103</Paragraphs>
  <Slides>24</Slides>
  <Notes>2</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24</vt:i4>
      </vt:variant>
    </vt:vector>
  </HeadingPairs>
  <TitlesOfParts>
    <vt:vector size="2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Onur Özutku</cp:lastModifiedBy>
  <cp:revision>51</cp:revision>
  <dcterms:created xsi:type="dcterms:W3CDTF">2023-03-08T15:08:10Z</dcterms:created>
  <dcterms:modified xsi:type="dcterms:W3CDTF">2023-05-01T18:51:14Z</dcterms:modified>
</cp:coreProperties>
</file>